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 id="282" r:id="rId63"/>
    <p:sldId id="283" r:id="rId64"/>
    <p:sldId id="284" r:id="rId65"/>
    <p:sldId id="285" r:id="rId66"/>
    <p:sldId id="286" r:id="rId67"/>
    <p:sldId id="287" r:id="rId68"/>
    <p:sldId id="288" r:id="rId69"/>
    <p:sldId id="289" r:id="rId70"/>
    <p:sldId id="290" r:id="rId71"/>
    <p:sldId id="291" r:id="rId72"/>
    <p:sldId id="292" r:id="rId73"/>
    <p:sldId id="293" r:id="rId74"/>
    <p:sldId id="294" r:id="rId75"/>
    <p:sldId id="295"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1" charset="1" panose="020B0503030101060003"/>
      <p:regular r:id="rId10"/>
    </p:embeddedFont>
    <p:embeddedFont>
      <p:font typeface="Raleway 1 Bold" charset="1" panose="020B0803030101060003"/>
      <p:regular r:id="rId11"/>
    </p:embeddedFont>
    <p:embeddedFont>
      <p:font typeface="Raleway 1 Thin" charset="1" panose="020B0203030101060003"/>
      <p:regular r:id="rId12"/>
    </p:embeddedFont>
    <p:embeddedFont>
      <p:font typeface="Raleway 1 Heavy" charset="1" panose="020B0003030101060003"/>
      <p:regular r:id="rId13"/>
    </p:embeddedFont>
    <p:embeddedFont>
      <p:font typeface="Raleway 2" charset="1" panose="00000000000000000000"/>
      <p:regular r:id="rId14"/>
    </p:embeddedFont>
    <p:embeddedFont>
      <p:font typeface="Raleway 2 Bold" charset="1" panose="00000000000000000000"/>
      <p:regular r:id="rId15"/>
    </p:embeddedFont>
    <p:embeddedFont>
      <p:font typeface="Raleway 2 Italics" charset="1" panose="00000000000000000000"/>
      <p:regular r:id="rId16"/>
    </p:embeddedFont>
    <p:embeddedFont>
      <p:font typeface="Raleway 2 Bold Italics" charset="1" panose="00000000000000000000"/>
      <p:regular r:id="rId17"/>
    </p:embeddedFont>
    <p:embeddedFont>
      <p:font typeface="Raleway 2 Thin" charset="1" panose="00000000000000000000"/>
      <p:regular r:id="rId18"/>
    </p:embeddedFont>
    <p:embeddedFont>
      <p:font typeface="Raleway 2 Thin Italics" charset="1" panose="00000000000000000000"/>
      <p:regular r:id="rId19"/>
    </p:embeddedFont>
    <p:embeddedFont>
      <p:font typeface="Raleway 2 Extra-Light" charset="1" panose="00000000000000000000"/>
      <p:regular r:id="rId20"/>
    </p:embeddedFont>
    <p:embeddedFont>
      <p:font typeface="Raleway 2 Extra-Light Italics" charset="1" panose="00000000000000000000"/>
      <p:regular r:id="rId21"/>
    </p:embeddedFont>
    <p:embeddedFont>
      <p:font typeface="Raleway 2 Light" charset="1" panose="00000000000000000000"/>
      <p:regular r:id="rId22"/>
    </p:embeddedFont>
    <p:embeddedFont>
      <p:font typeface="Raleway 2 Light Italics" charset="1" panose="00000000000000000000"/>
      <p:regular r:id="rId23"/>
    </p:embeddedFont>
    <p:embeddedFont>
      <p:font typeface="Raleway 2 Medium" charset="1" panose="00000000000000000000"/>
      <p:regular r:id="rId24"/>
    </p:embeddedFont>
    <p:embeddedFont>
      <p:font typeface="Raleway 2 Medium Italics" charset="1" panose="00000000000000000000"/>
      <p:regular r:id="rId25"/>
    </p:embeddedFont>
    <p:embeddedFont>
      <p:font typeface="Raleway 2 Semi-Bold" charset="1" panose="00000000000000000000"/>
      <p:regular r:id="rId26"/>
    </p:embeddedFont>
    <p:embeddedFont>
      <p:font typeface="Raleway 2 Semi-Bold Italics" charset="1" panose="00000000000000000000"/>
      <p:regular r:id="rId27"/>
    </p:embeddedFont>
    <p:embeddedFont>
      <p:font typeface="Raleway 2 Ultra-Bold" charset="1" panose="00000000000000000000"/>
      <p:regular r:id="rId28"/>
    </p:embeddedFont>
    <p:embeddedFont>
      <p:font typeface="Raleway 2 Ultra-Bold Italics" charset="1" panose="00000000000000000000"/>
      <p:regular r:id="rId29"/>
    </p:embeddedFont>
    <p:embeddedFont>
      <p:font typeface="Raleway 2 Heavy" charset="1" panose="00000000000000000000"/>
      <p:regular r:id="rId30"/>
    </p:embeddedFont>
    <p:embeddedFont>
      <p:font typeface="Raleway 2 Heavy Italics" charset="1" panose="00000000000000000000"/>
      <p:regular r:id="rId31"/>
    </p:embeddedFont>
    <p:embeddedFont>
      <p:font typeface="Eczar" charset="1" panose="02000603040300000004"/>
      <p:regular r:id="rId32"/>
    </p:embeddedFont>
    <p:embeddedFont>
      <p:font typeface="Eczar Bold" charset="1" panose="02000603040300000004"/>
      <p:regular r:id="rId33"/>
    </p:embeddedFont>
    <p:embeddedFont>
      <p:font typeface="Eczar Medium" charset="1" panose="02000603040300000004"/>
      <p:regular r:id="rId34"/>
    </p:embeddedFont>
    <p:embeddedFont>
      <p:font typeface="Eczar Semi-Bold" charset="1" panose="02000603040300000004"/>
      <p:regular r:id="rId35"/>
    </p:embeddedFont>
    <p:embeddedFont>
      <p:font typeface="Eczar Ultra-Bold" charset="1" panose="020006030403000000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57" Target="slides/slide21.xml" Type="http://schemas.openxmlformats.org/officeDocument/2006/relationships/slide"/><Relationship Id="rId58" Target="slides/slide22.xml" Type="http://schemas.openxmlformats.org/officeDocument/2006/relationships/slide"/><Relationship Id="rId59" Target="slides/slide23.xml" Type="http://schemas.openxmlformats.org/officeDocument/2006/relationships/slide"/><Relationship Id="rId6" Target="fonts/font6.fntdata" Type="http://schemas.openxmlformats.org/officeDocument/2006/relationships/font"/><Relationship Id="rId60" Target="slides/slide24.xml" Type="http://schemas.openxmlformats.org/officeDocument/2006/relationships/slide"/><Relationship Id="rId61" Target="slides/slide25.xml" Type="http://schemas.openxmlformats.org/officeDocument/2006/relationships/slide"/><Relationship Id="rId62" Target="slides/slide26.xml" Type="http://schemas.openxmlformats.org/officeDocument/2006/relationships/slide"/><Relationship Id="rId63" Target="slides/slide27.xml" Type="http://schemas.openxmlformats.org/officeDocument/2006/relationships/slide"/><Relationship Id="rId64" Target="slides/slide28.xml" Type="http://schemas.openxmlformats.org/officeDocument/2006/relationships/slide"/><Relationship Id="rId65" Target="slides/slide29.xml" Type="http://schemas.openxmlformats.org/officeDocument/2006/relationships/slide"/><Relationship Id="rId66" Target="slides/slide30.xml" Type="http://schemas.openxmlformats.org/officeDocument/2006/relationships/slide"/><Relationship Id="rId67" Target="slides/slide31.xml" Type="http://schemas.openxmlformats.org/officeDocument/2006/relationships/slide"/><Relationship Id="rId68" Target="slides/slide32.xml" Type="http://schemas.openxmlformats.org/officeDocument/2006/relationships/slide"/><Relationship Id="rId69" Target="slides/slide33.xml" Type="http://schemas.openxmlformats.org/officeDocument/2006/relationships/slide"/><Relationship Id="rId7" Target="fonts/font7.fntdata" Type="http://schemas.openxmlformats.org/officeDocument/2006/relationships/font"/><Relationship Id="rId70" Target="slides/slide34.xml" Type="http://schemas.openxmlformats.org/officeDocument/2006/relationships/slide"/><Relationship Id="rId71" Target="slides/slide35.xml" Type="http://schemas.openxmlformats.org/officeDocument/2006/relationships/slide"/><Relationship Id="rId72" Target="slides/slide36.xml" Type="http://schemas.openxmlformats.org/officeDocument/2006/relationships/slide"/><Relationship Id="rId73" Target="slides/slide37.xml" Type="http://schemas.openxmlformats.org/officeDocument/2006/relationships/slide"/><Relationship Id="rId74" Target="slides/slide38.xml" Type="http://schemas.openxmlformats.org/officeDocument/2006/relationships/slide"/><Relationship Id="rId75" Target="slides/slide39.xml" Type="http://schemas.openxmlformats.org/officeDocument/2006/relationships/slide"/><Relationship Id="rId76" Target="slides/slide4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https://drive.google.com/drive/folders/1vucE3KrEVlPJThQvd-Al58xdjS9M6r_b?usp=sharing"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5459392" y="358695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9339" y="-4507184"/>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4" id="4"/>
          <p:cNvSpPr/>
          <p:nvPr/>
        </p:nvSpPr>
        <p:spPr>
          <a:xfrm flipH="false" flipV="false" rot="-1264648">
            <a:off x="-2042291" y="3086100"/>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14947" y="4938208"/>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6" id="6"/>
          <p:cNvSpPr/>
          <p:nvPr/>
        </p:nvSpPr>
        <p:spPr>
          <a:xfrm flipH="false" flipV="false" rot="0">
            <a:off x="14584680" y="-244978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6495018">
            <a:off x="-1249695" y="5438343"/>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8" id="8"/>
          <p:cNvSpPr txBox="true"/>
          <p:nvPr/>
        </p:nvSpPr>
        <p:spPr>
          <a:xfrm rot="0">
            <a:off x="3975847" y="5808391"/>
            <a:ext cx="10803069" cy="2014007"/>
          </a:xfrm>
          <a:prstGeom prst="rect">
            <a:avLst/>
          </a:prstGeom>
        </p:spPr>
        <p:txBody>
          <a:bodyPr anchor="t" rtlCol="false" tIns="0" lIns="0" bIns="0" rIns="0">
            <a:spAutoFit/>
          </a:bodyPr>
          <a:lstStyle/>
          <a:p>
            <a:pPr algn="ctr">
              <a:lnSpc>
                <a:spcPts val="7904"/>
              </a:lnSpc>
            </a:pPr>
            <a:r>
              <a:rPr lang="en-US" sz="6873">
                <a:solidFill>
                  <a:srgbClr val="273384"/>
                </a:solidFill>
                <a:latin typeface="Eczar Bold"/>
              </a:rPr>
              <a:t>CASE STUDY : HATE SPEECH TWITTER</a:t>
            </a:r>
          </a:p>
        </p:txBody>
      </p:sp>
      <p:sp>
        <p:nvSpPr>
          <p:cNvPr name="TextBox 9" id="9"/>
          <p:cNvSpPr txBox="true"/>
          <p:nvPr/>
        </p:nvSpPr>
        <p:spPr>
          <a:xfrm rot="0">
            <a:off x="2787527" y="3568337"/>
            <a:ext cx="13179708" cy="1544319"/>
          </a:xfrm>
          <a:prstGeom prst="rect">
            <a:avLst/>
          </a:prstGeom>
        </p:spPr>
        <p:txBody>
          <a:bodyPr anchor="t" rtlCol="false" tIns="0" lIns="0" bIns="0" rIns="0">
            <a:spAutoFit/>
          </a:bodyPr>
          <a:lstStyle/>
          <a:p>
            <a:pPr algn="ctr">
              <a:lnSpc>
                <a:spcPts val="13040"/>
              </a:lnSpc>
            </a:pPr>
            <a:r>
              <a:rPr lang="en-US" sz="8000">
                <a:solidFill>
                  <a:srgbClr val="273384"/>
                </a:solidFill>
                <a:latin typeface="Eczar Bold"/>
              </a:rPr>
              <a:t>TEXT CLASSIFICATION</a:t>
            </a:r>
          </a:p>
        </p:txBody>
      </p:sp>
      <p:sp>
        <p:nvSpPr>
          <p:cNvPr name="Freeform 10" id="10"/>
          <p:cNvSpPr/>
          <p:nvPr/>
        </p:nvSpPr>
        <p:spPr>
          <a:xfrm flipH="false" flipV="false" rot="-2700000">
            <a:off x="-1551070" y="-489556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3442328">
            <a:off x="12759754" y="6160928"/>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12" id="12"/>
          <p:cNvSpPr txBox="true"/>
          <p:nvPr/>
        </p:nvSpPr>
        <p:spPr>
          <a:xfrm rot="0">
            <a:off x="2554146" y="8391896"/>
            <a:ext cx="13179708" cy="694690"/>
          </a:xfrm>
          <a:prstGeom prst="rect">
            <a:avLst/>
          </a:prstGeom>
        </p:spPr>
        <p:txBody>
          <a:bodyPr anchor="t" rtlCol="false" tIns="0" lIns="0" bIns="0" rIns="0">
            <a:spAutoFit/>
          </a:bodyPr>
          <a:lstStyle/>
          <a:p>
            <a:pPr algn="ctr">
              <a:lnSpc>
                <a:spcPts val="5705"/>
              </a:lnSpc>
            </a:pPr>
            <a:r>
              <a:rPr lang="en-US" sz="3500">
                <a:solidFill>
                  <a:srgbClr val="000000"/>
                </a:solidFill>
                <a:latin typeface="Raleway 1"/>
              </a:rPr>
              <a:t>Filbert Leonardo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1596511"/>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3932">
            <a:off x="13063879" y="-3188786"/>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5" id="5"/>
          <p:cNvSpPr txBox="true"/>
          <p:nvPr/>
        </p:nvSpPr>
        <p:spPr>
          <a:xfrm rot="0">
            <a:off x="2946537" y="198368"/>
            <a:ext cx="12361309"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Stopword Removal</a:t>
            </a:r>
          </a:p>
        </p:txBody>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TextBox 9" id="9"/>
          <p:cNvSpPr txBox="true"/>
          <p:nvPr/>
        </p:nvSpPr>
        <p:spPr>
          <a:xfrm rot="0">
            <a:off x="492417" y="1994087"/>
            <a:ext cx="3923239" cy="579120"/>
          </a:xfrm>
          <a:prstGeom prst="rect">
            <a:avLst/>
          </a:prstGeom>
        </p:spPr>
        <p:txBody>
          <a:bodyPr anchor="t" rtlCol="false" tIns="0" lIns="0" bIns="0" rIns="0">
            <a:spAutoFit/>
          </a:bodyPr>
          <a:lstStyle/>
          <a:p>
            <a:pPr algn="ctr">
              <a:lnSpc>
                <a:spcPts val="4890"/>
              </a:lnSpc>
            </a:pPr>
            <a:r>
              <a:rPr lang="en-US" sz="3000">
                <a:solidFill>
                  <a:srgbClr val="000000"/>
                </a:solidFill>
                <a:latin typeface="Raleway 1 Bold"/>
              </a:rPr>
              <a:t>AFTER</a:t>
            </a:r>
          </a:p>
        </p:txBody>
      </p:sp>
      <p:sp>
        <p:nvSpPr>
          <p:cNvPr name="TextBox 10" id="10"/>
          <p:cNvSpPr txBox="true"/>
          <p:nvPr/>
        </p:nvSpPr>
        <p:spPr>
          <a:xfrm rot="0">
            <a:off x="2454036" y="2986222"/>
            <a:ext cx="13711782" cy="4346575"/>
          </a:xfrm>
          <a:prstGeom prst="rect">
            <a:avLst/>
          </a:prstGeom>
        </p:spPr>
        <p:txBody>
          <a:bodyPr anchor="t" rtlCol="false" tIns="0" lIns="0" bIns="0" rIns="0">
            <a:spAutoFit/>
          </a:bodyPr>
          <a:lstStyle/>
          <a:p>
            <a:pPr marL="539749" indent="-269875" lvl="1">
              <a:lnSpc>
                <a:spcPts val="4999"/>
              </a:lnSpc>
              <a:buFont typeface="Arial"/>
              <a:buChar char="•"/>
            </a:pPr>
            <a:r>
              <a:rPr lang="en-US" sz="2499">
                <a:solidFill>
                  <a:srgbClr val="000000"/>
                </a:solidFill>
                <a:latin typeface="Raleway 1"/>
              </a:rPr>
              <a:t>['di saat', 'cowok', 'berusaha', 'melacak', 'perhatian', 'lantas', 'remehkan', 'perhatian', 'kasih', 'khusus', 'basic', 'cowok', 'bego'] </a:t>
            </a:r>
          </a:p>
          <a:p>
            <a:pPr marL="539749" indent="-269875" lvl="1">
              <a:lnSpc>
                <a:spcPts val="4999"/>
              </a:lnSpc>
              <a:buFont typeface="Arial"/>
              <a:buChar char="•"/>
            </a:pPr>
            <a:r>
              <a:rPr lang="en-US" sz="2499">
                <a:solidFill>
                  <a:srgbClr val="000000"/>
                </a:solidFill>
                <a:latin typeface="Raleway 1"/>
              </a:rPr>
              <a:t>['terlambat', 'ngasih', 'eluedan', 'sarap', 'bergaul', 'cigax', 'jifla', 'calis', 'licew'] </a:t>
            </a:r>
          </a:p>
          <a:p>
            <a:pPr marL="539749" indent="-269875" lvl="1">
              <a:lnSpc>
                <a:spcPts val="4999"/>
              </a:lnSpc>
              <a:buFont typeface="Arial"/>
              <a:buChar char="•"/>
            </a:pPr>
            <a:r>
              <a:rPr lang="en-US" sz="2499">
                <a:solidFill>
                  <a:srgbClr val="000000"/>
                </a:solidFill>
                <a:latin typeface="Raleway 1"/>
              </a:rPr>
              <a:t>['kadang', 'berpikir', 'percaya', 'tuhan', 'jatuh', 'berkalikali', 'kadang', 'tuhan', 'meninggalkan', 'orang tuaku', 'berencana', 'berpisah', 'kakakku', 'memilih', 'kristen', 'anak', 'ter'] </a:t>
            </a:r>
          </a:p>
          <a:p>
            <a:pPr marL="539749" indent="-269875" lvl="1">
              <a:lnSpc>
                <a:spcPts val="4999"/>
              </a:lnSpc>
              <a:buFont typeface="Arial"/>
              <a:buChar char="•"/>
            </a:pPr>
            <a:r>
              <a:rPr lang="en-US" sz="2499">
                <a:solidFill>
                  <a:srgbClr val="000000"/>
                </a:solidFill>
                <a:latin typeface="Raleway 1"/>
              </a:rPr>
              <a:t>['akunnku', 'matamu', 'sipit'] </a:t>
            </a:r>
          </a:p>
          <a:p>
            <a:pPr marL="539749" indent="-269875" lvl="1">
              <a:lnSpc>
                <a:spcPts val="4999"/>
              </a:lnSpc>
              <a:buFont typeface="Arial"/>
              <a:buChar char="•"/>
            </a:pPr>
            <a:r>
              <a:rPr lang="en-US" sz="2499">
                <a:solidFill>
                  <a:srgbClr val="000000"/>
                </a:solidFill>
                <a:latin typeface="Raleway 1"/>
              </a:rPr>
              <a:t>['kaum', 'cebong', 'kafir', 'sudah', 'dongoknya', 'dungu', 'haha']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1596511"/>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3932">
            <a:off x="13063879" y="-3188786"/>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5" id="5"/>
          <p:cNvSpPr txBox="true"/>
          <p:nvPr/>
        </p:nvSpPr>
        <p:spPr>
          <a:xfrm rot="0">
            <a:off x="2946537" y="198368"/>
            <a:ext cx="12361309"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Stemming</a:t>
            </a:r>
          </a:p>
        </p:txBody>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TextBox 9" id="9"/>
          <p:cNvSpPr txBox="true"/>
          <p:nvPr/>
        </p:nvSpPr>
        <p:spPr>
          <a:xfrm rot="0">
            <a:off x="492417" y="1994087"/>
            <a:ext cx="3923239" cy="579120"/>
          </a:xfrm>
          <a:prstGeom prst="rect">
            <a:avLst/>
          </a:prstGeom>
        </p:spPr>
        <p:txBody>
          <a:bodyPr anchor="t" rtlCol="false" tIns="0" lIns="0" bIns="0" rIns="0">
            <a:spAutoFit/>
          </a:bodyPr>
          <a:lstStyle/>
          <a:p>
            <a:pPr algn="ctr">
              <a:lnSpc>
                <a:spcPts val="4890"/>
              </a:lnSpc>
            </a:pPr>
            <a:r>
              <a:rPr lang="en-US" sz="3000">
                <a:solidFill>
                  <a:srgbClr val="000000"/>
                </a:solidFill>
                <a:latin typeface="Raleway 1 Bold"/>
              </a:rPr>
              <a:t>AFTER</a:t>
            </a:r>
          </a:p>
        </p:txBody>
      </p:sp>
      <p:sp>
        <p:nvSpPr>
          <p:cNvPr name="TextBox 10" id="10"/>
          <p:cNvSpPr txBox="true"/>
          <p:nvPr/>
        </p:nvSpPr>
        <p:spPr>
          <a:xfrm rot="0">
            <a:off x="2454036" y="2986222"/>
            <a:ext cx="13711782" cy="4346575"/>
          </a:xfrm>
          <a:prstGeom prst="rect">
            <a:avLst/>
          </a:prstGeom>
        </p:spPr>
        <p:txBody>
          <a:bodyPr anchor="t" rtlCol="false" tIns="0" lIns="0" bIns="0" rIns="0">
            <a:spAutoFit/>
          </a:bodyPr>
          <a:lstStyle/>
          <a:p>
            <a:pPr marL="539749" indent="-269875" lvl="1">
              <a:lnSpc>
                <a:spcPts val="4999"/>
              </a:lnSpc>
              <a:buFont typeface="Arial"/>
              <a:buChar char="•"/>
            </a:pPr>
            <a:r>
              <a:rPr lang="en-US" sz="2499">
                <a:solidFill>
                  <a:srgbClr val="000000"/>
                </a:solidFill>
                <a:latin typeface="Raleway 1"/>
              </a:rPr>
              <a:t>['di saat', 'cowok', 'usaha', 'lacak', 'perhati', 'lantas', 'remeh', 'perhati', 'kasih', 'khusus', 'basic', 'cowok', 'bego'] </a:t>
            </a:r>
          </a:p>
          <a:p>
            <a:pPr marL="539749" indent="-269875" lvl="1">
              <a:lnSpc>
                <a:spcPts val="4999"/>
              </a:lnSpc>
              <a:buFont typeface="Arial"/>
              <a:buChar char="•"/>
            </a:pPr>
            <a:r>
              <a:rPr lang="en-US" sz="2499">
                <a:solidFill>
                  <a:srgbClr val="000000"/>
                </a:solidFill>
                <a:latin typeface="Raleway 1"/>
              </a:rPr>
              <a:t>['lambat', 'ngasih', 'eluedan', 'sarap', 'gaul', 'cigax', 'jifla', 'cal', 'licew'] </a:t>
            </a:r>
          </a:p>
          <a:p>
            <a:pPr marL="539749" indent="-269875" lvl="1">
              <a:lnSpc>
                <a:spcPts val="4999"/>
              </a:lnSpc>
              <a:buFont typeface="Arial"/>
              <a:buChar char="•"/>
            </a:pPr>
            <a:r>
              <a:rPr lang="en-US" sz="2499">
                <a:solidFill>
                  <a:srgbClr val="000000"/>
                </a:solidFill>
                <a:latin typeface="Raleway 1"/>
              </a:rPr>
              <a:t>['kadang', 'pikir', 'percaya', 'tuhan', 'jatuh', 'berkalikali', 'kadang', 'tuhan', 'tinggal', 'orang tua', 'rencana', 'pisah', 'kakak', 'pilih', 'kristen', 'anak', 'ter'] </a:t>
            </a:r>
          </a:p>
          <a:p>
            <a:pPr marL="539749" indent="-269875" lvl="1">
              <a:lnSpc>
                <a:spcPts val="4999"/>
              </a:lnSpc>
              <a:buFont typeface="Arial"/>
              <a:buChar char="•"/>
            </a:pPr>
            <a:r>
              <a:rPr lang="en-US" sz="2499">
                <a:solidFill>
                  <a:srgbClr val="000000"/>
                </a:solidFill>
                <a:latin typeface="Raleway 1"/>
              </a:rPr>
              <a:t>['akunnku', 'mata', 'sipit'] </a:t>
            </a:r>
          </a:p>
          <a:p>
            <a:pPr marL="539749" indent="-269875" lvl="1">
              <a:lnSpc>
                <a:spcPts val="4999"/>
              </a:lnSpc>
              <a:buFont typeface="Arial"/>
              <a:buChar char="•"/>
            </a:pPr>
            <a:r>
              <a:rPr lang="en-US" sz="2499">
                <a:solidFill>
                  <a:srgbClr val="000000"/>
                </a:solidFill>
                <a:latin typeface="Raleway 1"/>
              </a:rPr>
              <a:t>['kaum', 'cebong', 'kafir', 'dongok', 'dungu', 'haha']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08434" y="-4315657"/>
            <a:ext cx="9454551" cy="11886288"/>
          </a:xfrm>
          <a:custGeom>
            <a:avLst/>
            <a:gdLst/>
            <a:ahLst/>
            <a:cxnLst/>
            <a:rect r="r" b="b" t="t" l="l"/>
            <a:pathLst>
              <a:path h="11886288" w="9454551">
                <a:moveTo>
                  <a:pt x="0" y="0"/>
                </a:moveTo>
                <a:lnTo>
                  <a:pt x="9454552" y="0"/>
                </a:lnTo>
                <a:lnTo>
                  <a:pt x="9454552" y="11886288"/>
                </a:lnTo>
                <a:lnTo>
                  <a:pt x="0" y="11886288"/>
                </a:lnTo>
                <a:lnTo>
                  <a:pt x="0" y="0"/>
                </a:lnTo>
                <a:close/>
              </a:path>
            </a:pathLst>
          </a:custGeom>
          <a:blipFill>
            <a:blip r:embed="rId2"/>
            <a:stretch>
              <a:fillRect l="0" t="0" r="0" b="0"/>
            </a:stretch>
          </a:blipFill>
        </p:spPr>
      </p:sp>
      <p:sp>
        <p:nvSpPr>
          <p:cNvPr name="Freeform 3" id="3"/>
          <p:cNvSpPr/>
          <p:nvPr/>
        </p:nvSpPr>
        <p:spPr>
          <a:xfrm flipH="false" flipV="false" rot="8100000">
            <a:off x="2213219" y="2905923"/>
            <a:ext cx="5469632" cy="4475153"/>
          </a:xfrm>
          <a:custGeom>
            <a:avLst/>
            <a:gdLst/>
            <a:ahLst/>
            <a:cxnLst/>
            <a:rect r="r" b="b" t="t" l="l"/>
            <a:pathLst>
              <a:path h="4475153" w="5469632">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88427" y="3960126"/>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938341">
            <a:off x="4404308" y="5806723"/>
            <a:ext cx="9721895" cy="10809612"/>
          </a:xfrm>
          <a:custGeom>
            <a:avLst/>
            <a:gdLst/>
            <a:ahLst/>
            <a:cxnLst/>
            <a:rect r="r" b="b" t="t" l="l"/>
            <a:pathLst>
              <a:path h="10809612" w="9721895">
                <a:moveTo>
                  <a:pt x="0" y="0"/>
                </a:moveTo>
                <a:lnTo>
                  <a:pt x="9721895" y="0"/>
                </a:lnTo>
                <a:lnTo>
                  <a:pt x="9721895" y="10809612"/>
                </a:lnTo>
                <a:lnTo>
                  <a:pt x="0" y="10809612"/>
                </a:lnTo>
                <a:lnTo>
                  <a:pt x="0" y="0"/>
                </a:lnTo>
                <a:close/>
              </a:path>
            </a:pathLst>
          </a:custGeom>
          <a:blipFill>
            <a:blip r:embed="rId6"/>
            <a:stretch>
              <a:fillRect l="0" t="0" r="0" b="0"/>
            </a:stretch>
          </a:blipFill>
        </p:spPr>
      </p:sp>
      <p:sp>
        <p:nvSpPr>
          <p:cNvPr name="Freeform 6" id="6"/>
          <p:cNvSpPr/>
          <p:nvPr/>
        </p:nvSpPr>
        <p:spPr>
          <a:xfrm flipH="false" flipV="false" rot="0">
            <a:off x="-2672048" y="2558066"/>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203235">
            <a:off x="156670" y="-1019161"/>
            <a:ext cx="9145556" cy="4738275"/>
          </a:xfrm>
          <a:custGeom>
            <a:avLst/>
            <a:gdLst/>
            <a:ahLst/>
            <a:cxnLst/>
            <a:rect r="r" b="b" t="t" l="l"/>
            <a:pathLst>
              <a:path h="4738275" w="9145556">
                <a:moveTo>
                  <a:pt x="0" y="0"/>
                </a:moveTo>
                <a:lnTo>
                  <a:pt x="9145556" y="0"/>
                </a:lnTo>
                <a:lnTo>
                  <a:pt x="9145556" y="4738275"/>
                </a:lnTo>
                <a:lnTo>
                  <a:pt x="0" y="4738275"/>
                </a:lnTo>
                <a:lnTo>
                  <a:pt x="0" y="0"/>
                </a:lnTo>
                <a:close/>
              </a:path>
            </a:pathLst>
          </a:custGeom>
          <a:blipFill>
            <a:blip r:embed="rId6"/>
            <a:stretch>
              <a:fillRect l="0" t="-114609" r="0" b="0"/>
            </a:stretch>
          </a:blipFill>
        </p:spPr>
      </p:sp>
      <p:sp>
        <p:nvSpPr>
          <p:cNvPr name="TextBox 8" id="8"/>
          <p:cNvSpPr txBox="true"/>
          <p:nvPr/>
        </p:nvSpPr>
        <p:spPr>
          <a:xfrm rot="0">
            <a:off x="8161986" y="3902976"/>
            <a:ext cx="9786760" cy="4797425"/>
          </a:xfrm>
          <a:prstGeom prst="rect">
            <a:avLst/>
          </a:prstGeom>
        </p:spPr>
        <p:txBody>
          <a:bodyPr anchor="t" rtlCol="false" tIns="0" lIns="0" bIns="0" rIns="0">
            <a:spAutoFit/>
          </a:bodyPr>
          <a:lstStyle/>
          <a:p>
            <a:pPr>
              <a:lnSpc>
                <a:spcPts val="12699"/>
              </a:lnSpc>
            </a:pPr>
            <a:r>
              <a:rPr lang="en-US" sz="9999">
                <a:solidFill>
                  <a:srgbClr val="273384"/>
                </a:solidFill>
                <a:latin typeface="Eczar Bold"/>
              </a:rPr>
              <a:t>EXPLORATORY DATA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036243">
            <a:off x="14707801" y="10287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838312">
            <a:off x="-5348892" y="215566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3"/>
            <a:stretch>
              <a:fillRect l="0" t="0" r="0" b="0"/>
            </a:stretch>
          </a:blipFill>
        </p:spPr>
      </p:sp>
      <p:sp>
        <p:nvSpPr>
          <p:cNvPr name="Freeform 5" id="5"/>
          <p:cNvSpPr/>
          <p:nvPr/>
        </p:nvSpPr>
        <p:spPr>
          <a:xfrm flipH="false" flipV="false" rot="-3056498">
            <a:off x="14227763" y="-2642927"/>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5338484" y="1975100"/>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956734" y="6372695"/>
            <a:ext cx="6653662" cy="3914305"/>
          </a:xfrm>
          <a:custGeom>
            <a:avLst/>
            <a:gdLst/>
            <a:ahLst/>
            <a:cxnLst/>
            <a:rect r="r" b="b" t="t" l="l"/>
            <a:pathLst>
              <a:path h="3914305" w="6653662">
                <a:moveTo>
                  <a:pt x="0" y="0"/>
                </a:moveTo>
                <a:lnTo>
                  <a:pt x="6653662" y="0"/>
                </a:lnTo>
                <a:lnTo>
                  <a:pt x="6653662" y="3914305"/>
                </a:lnTo>
                <a:lnTo>
                  <a:pt x="0" y="3914305"/>
                </a:lnTo>
                <a:lnTo>
                  <a:pt x="0" y="0"/>
                </a:lnTo>
                <a:close/>
              </a:path>
            </a:pathLst>
          </a:custGeom>
          <a:blipFill>
            <a:blip r:embed="rId6"/>
            <a:stretch>
              <a:fillRect l="0" t="0" r="-224575" b="0"/>
            </a:stretch>
          </a:blipFill>
        </p:spPr>
      </p:sp>
      <p:sp>
        <p:nvSpPr>
          <p:cNvPr name="TextBox 8" id="8"/>
          <p:cNvSpPr txBox="true"/>
          <p:nvPr/>
        </p:nvSpPr>
        <p:spPr>
          <a:xfrm rot="0">
            <a:off x="2072478" y="784984"/>
            <a:ext cx="14143044" cy="1190116"/>
          </a:xfrm>
          <a:prstGeom prst="rect">
            <a:avLst/>
          </a:prstGeom>
        </p:spPr>
        <p:txBody>
          <a:bodyPr anchor="t" rtlCol="false" tIns="0" lIns="0" bIns="0" rIns="0">
            <a:spAutoFit/>
          </a:bodyPr>
          <a:lstStyle/>
          <a:p>
            <a:pPr algn="ctr">
              <a:lnSpc>
                <a:spcPts val="9063"/>
              </a:lnSpc>
            </a:pPr>
            <a:r>
              <a:rPr lang="en-US" sz="8799">
                <a:solidFill>
                  <a:srgbClr val="273384"/>
                </a:solidFill>
                <a:latin typeface="Eczar Bold"/>
              </a:rPr>
              <a:t>Text Visualization</a:t>
            </a:r>
          </a:p>
        </p:txBody>
      </p:sp>
      <p:sp>
        <p:nvSpPr>
          <p:cNvPr name="Freeform 9" id="9"/>
          <p:cNvSpPr/>
          <p:nvPr/>
        </p:nvSpPr>
        <p:spPr>
          <a:xfrm flipH="false" flipV="false" rot="0">
            <a:off x="2072478" y="2284569"/>
            <a:ext cx="14147011" cy="3901303"/>
          </a:xfrm>
          <a:custGeom>
            <a:avLst/>
            <a:gdLst/>
            <a:ahLst/>
            <a:cxnLst/>
            <a:rect r="r" b="b" t="t" l="l"/>
            <a:pathLst>
              <a:path h="3901303" w="14147011">
                <a:moveTo>
                  <a:pt x="0" y="0"/>
                </a:moveTo>
                <a:lnTo>
                  <a:pt x="14147011" y="0"/>
                </a:lnTo>
                <a:lnTo>
                  <a:pt x="14147011" y="3901303"/>
                </a:lnTo>
                <a:lnTo>
                  <a:pt x="0" y="3901303"/>
                </a:lnTo>
                <a:lnTo>
                  <a:pt x="0" y="0"/>
                </a:lnTo>
                <a:close/>
              </a:path>
            </a:pathLst>
          </a:custGeom>
          <a:blipFill>
            <a:blip r:embed="rId6"/>
            <a:stretch>
              <a:fillRect l="-52655" t="0" r="0" b="-333"/>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036243">
            <a:off x="14707801" y="10287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838312">
            <a:off x="-5348892" y="215566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3"/>
            <a:stretch>
              <a:fillRect l="0" t="0" r="0" b="0"/>
            </a:stretch>
          </a:blipFill>
        </p:spPr>
      </p:sp>
      <p:sp>
        <p:nvSpPr>
          <p:cNvPr name="Freeform 5" id="5"/>
          <p:cNvSpPr/>
          <p:nvPr/>
        </p:nvSpPr>
        <p:spPr>
          <a:xfrm flipH="false" flipV="false" rot="-3056498">
            <a:off x="14227763" y="-2642927"/>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5338484" y="1975100"/>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99480" y="2591443"/>
            <a:ext cx="8494027" cy="5662685"/>
          </a:xfrm>
          <a:custGeom>
            <a:avLst/>
            <a:gdLst/>
            <a:ahLst/>
            <a:cxnLst/>
            <a:rect r="r" b="b" t="t" l="l"/>
            <a:pathLst>
              <a:path h="5662685" w="8494027">
                <a:moveTo>
                  <a:pt x="0" y="0"/>
                </a:moveTo>
                <a:lnTo>
                  <a:pt x="8494028" y="0"/>
                </a:lnTo>
                <a:lnTo>
                  <a:pt x="8494028" y="5662684"/>
                </a:lnTo>
                <a:lnTo>
                  <a:pt x="0" y="5662684"/>
                </a:lnTo>
                <a:lnTo>
                  <a:pt x="0" y="0"/>
                </a:lnTo>
                <a:close/>
              </a:path>
            </a:pathLst>
          </a:custGeom>
          <a:blipFill>
            <a:blip r:embed="rId6"/>
            <a:stretch>
              <a:fillRect l="0" t="0" r="0" b="0"/>
            </a:stretch>
          </a:blipFill>
        </p:spPr>
      </p:sp>
      <p:sp>
        <p:nvSpPr>
          <p:cNvPr name="Freeform 8" id="8"/>
          <p:cNvSpPr/>
          <p:nvPr/>
        </p:nvSpPr>
        <p:spPr>
          <a:xfrm flipH="false" flipV="false" rot="0">
            <a:off x="9649439" y="2681826"/>
            <a:ext cx="7609861" cy="5481918"/>
          </a:xfrm>
          <a:custGeom>
            <a:avLst/>
            <a:gdLst/>
            <a:ahLst/>
            <a:cxnLst/>
            <a:rect r="r" b="b" t="t" l="l"/>
            <a:pathLst>
              <a:path h="5481918" w="7609861">
                <a:moveTo>
                  <a:pt x="0" y="0"/>
                </a:moveTo>
                <a:lnTo>
                  <a:pt x="7609861" y="0"/>
                </a:lnTo>
                <a:lnTo>
                  <a:pt x="7609861" y="5481918"/>
                </a:lnTo>
                <a:lnTo>
                  <a:pt x="0" y="5481918"/>
                </a:lnTo>
                <a:lnTo>
                  <a:pt x="0" y="0"/>
                </a:lnTo>
                <a:close/>
              </a:path>
            </a:pathLst>
          </a:custGeom>
          <a:blipFill>
            <a:blip r:embed="rId7"/>
            <a:stretch>
              <a:fillRect l="0" t="0" r="0" b="0"/>
            </a:stretch>
          </a:blipFill>
        </p:spPr>
      </p:sp>
      <p:sp>
        <p:nvSpPr>
          <p:cNvPr name="TextBox 9" id="9"/>
          <p:cNvSpPr txBox="true"/>
          <p:nvPr/>
        </p:nvSpPr>
        <p:spPr>
          <a:xfrm rot="0">
            <a:off x="2072478" y="784984"/>
            <a:ext cx="14143044" cy="1190116"/>
          </a:xfrm>
          <a:prstGeom prst="rect">
            <a:avLst/>
          </a:prstGeom>
        </p:spPr>
        <p:txBody>
          <a:bodyPr anchor="t" rtlCol="false" tIns="0" lIns="0" bIns="0" rIns="0">
            <a:spAutoFit/>
          </a:bodyPr>
          <a:lstStyle/>
          <a:p>
            <a:pPr algn="ctr">
              <a:lnSpc>
                <a:spcPts val="9063"/>
              </a:lnSpc>
            </a:pPr>
            <a:r>
              <a:rPr lang="en-US" sz="8799">
                <a:solidFill>
                  <a:srgbClr val="273384"/>
                </a:solidFill>
                <a:latin typeface="Eczar Bold"/>
              </a:rPr>
              <a:t>Text Visualization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08434" y="-4315657"/>
            <a:ext cx="9454551" cy="11886288"/>
          </a:xfrm>
          <a:custGeom>
            <a:avLst/>
            <a:gdLst/>
            <a:ahLst/>
            <a:cxnLst/>
            <a:rect r="r" b="b" t="t" l="l"/>
            <a:pathLst>
              <a:path h="11886288" w="9454551">
                <a:moveTo>
                  <a:pt x="0" y="0"/>
                </a:moveTo>
                <a:lnTo>
                  <a:pt x="9454552" y="0"/>
                </a:lnTo>
                <a:lnTo>
                  <a:pt x="9454552" y="11886288"/>
                </a:lnTo>
                <a:lnTo>
                  <a:pt x="0" y="11886288"/>
                </a:lnTo>
                <a:lnTo>
                  <a:pt x="0" y="0"/>
                </a:lnTo>
                <a:close/>
              </a:path>
            </a:pathLst>
          </a:custGeom>
          <a:blipFill>
            <a:blip r:embed="rId2"/>
            <a:stretch>
              <a:fillRect l="0" t="0" r="0" b="0"/>
            </a:stretch>
          </a:blipFill>
        </p:spPr>
      </p:sp>
      <p:sp>
        <p:nvSpPr>
          <p:cNvPr name="Freeform 3" id="3"/>
          <p:cNvSpPr/>
          <p:nvPr/>
        </p:nvSpPr>
        <p:spPr>
          <a:xfrm flipH="false" flipV="false" rot="8100000">
            <a:off x="2213219" y="2905923"/>
            <a:ext cx="5469632" cy="4475153"/>
          </a:xfrm>
          <a:custGeom>
            <a:avLst/>
            <a:gdLst/>
            <a:ahLst/>
            <a:cxnLst/>
            <a:rect r="r" b="b" t="t" l="l"/>
            <a:pathLst>
              <a:path h="4475153" w="5469632">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88427" y="3960126"/>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938341">
            <a:off x="4404308" y="5806723"/>
            <a:ext cx="9721895" cy="10809612"/>
          </a:xfrm>
          <a:custGeom>
            <a:avLst/>
            <a:gdLst/>
            <a:ahLst/>
            <a:cxnLst/>
            <a:rect r="r" b="b" t="t" l="l"/>
            <a:pathLst>
              <a:path h="10809612" w="9721895">
                <a:moveTo>
                  <a:pt x="0" y="0"/>
                </a:moveTo>
                <a:lnTo>
                  <a:pt x="9721895" y="0"/>
                </a:lnTo>
                <a:lnTo>
                  <a:pt x="9721895" y="10809612"/>
                </a:lnTo>
                <a:lnTo>
                  <a:pt x="0" y="10809612"/>
                </a:lnTo>
                <a:lnTo>
                  <a:pt x="0" y="0"/>
                </a:lnTo>
                <a:close/>
              </a:path>
            </a:pathLst>
          </a:custGeom>
          <a:blipFill>
            <a:blip r:embed="rId6"/>
            <a:stretch>
              <a:fillRect l="0" t="0" r="0" b="0"/>
            </a:stretch>
          </a:blipFill>
        </p:spPr>
      </p:sp>
      <p:sp>
        <p:nvSpPr>
          <p:cNvPr name="Freeform 6" id="6"/>
          <p:cNvSpPr/>
          <p:nvPr/>
        </p:nvSpPr>
        <p:spPr>
          <a:xfrm flipH="false" flipV="false" rot="0">
            <a:off x="-2672048" y="2558066"/>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203235">
            <a:off x="156670" y="-1019161"/>
            <a:ext cx="9145556" cy="4738275"/>
          </a:xfrm>
          <a:custGeom>
            <a:avLst/>
            <a:gdLst/>
            <a:ahLst/>
            <a:cxnLst/>
            <a:rect r="r" b="b" t="t" l="l"/>
            <a:pathLst>
              <a:path h="4738275" w="9145556">
                <a:moveTo>
                  <a:pt x="0" y="0"/>
                </a:moveTo>
                <a:lnTo>
                  <a:pt x="9145556" y="0"/>
                </a:lnTo>
                <a:lnTo>
                  <a:pt x="9145556" y="4738275"/>
                </a:lnTo>
                <a:lnTo>
                  <a:pt x="0" y="4738275"/>
                </a:lnTo>
                <a:lnTo>
                  <a:pt x="0" y="0"/>
                </a:lnTo>
                <a:close/>
              </a:path>
            </a:pathLst>
          </a:custGeom>
          <a:blipFill>
            <a:blip r:embed="rId6"/>
            <a:stretch>
              <a:fillRect l="0" t="-114609" r="0" b="0"/>
            </a:stretch>
          </a:blipFill>
        </p:spPr>
      </p:sp>
      <p:sp>
        <p:nvSpPr>
          <p:cNvPr name="TextBox 8" id="8"/>
          <p:cNvSpPr txBox="true"/>
          <p:nvPr/>
        </p:nvSpPr>
        <p:spPr>
          <a:xfrm rot="0">
            <a:off x="8161986" y="3902976"/>
            <a:ext cx="9786760" cy="3187700"/>
          </a:xfrm>
          <a:prstGeom prst="rect">
            <a:avLst/>
          </a:prstGeom>
        </p:spPr>
        <p:txBody>
          <a:bodyPr anchor="t" rtlCol="false" tIns="0" lIns="0" bIns="0" rIns="0">
            <a:spAutoFit/>
          </a:bodyPr>
          <a:lstStyle/>
          <a:p>
            <a:pPr>
              <a:lnSpc>
                <a:spcPts val="12699"/>
              </a:lnSpc>
            </a:pPr>
            <a:r>
              <a:rPr lang="en-US" sz="9999">
                <a:solidFill>
                  <a:srgbClr val="273384"/>
                </a:solidFill>
                <a:latin typeface="Eczar Bold"/>
              </a:rPr>
              <a:t>FEATURE EXTRACTIONS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33578">
            <a:off x="11000600" y="-41148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TextBox 3" id="3"/>
          <p:cNvSpPr txBox="true"/>
          <p:nvPr/>
        </p:nvSpPr>
        <p:spPr>
          <a:xfrm rot="0">
            <a:off x="2192971" y="2211550"/>
            <a:ext cx="13698824" cy="1333500"/>
          </a:xfrm>
          <a:prstGeom prst="rect">
            <a:avLst/>
          </a:prstGeom>
        </p:spPr>
        <p:txBody>
          <a:bodyPr anchor="t" rtlCol="false" tIns="0" lIns="0" bIns="0" rIns="0">
            <a:spAutoFit/>
          </a:bodyPr>
          <a:lstStyle/>
          <a:p>
            <a:pPr algn="ctr" marL="0" indent="0" lvl="0">
              <a:lnSpc>
                <a:spcPts val="10559"/>
              </a:lnSpc>
              <a:spcBef>
                <a:spcPct val="0"/>
              </a:spcBef>
            </a:pPr>
            <a:r>
              <a:rPr lang="en-US" sz="8799">
                <a:solidFill>
                  <a:srgbClr val="273384"/>
                </a:solidFill>
                <a:latin typeface="Eczar Bold"/>
              </a:rPr>
              <a:t>Bag Of Word (BOW)</a:t>
            </a:r>
          </a:p>
        </p:txBody>
      </p:sp>
      <p:sp>
        <p:nvSpPr>
          <p:cNvPr name="Freeform 4" id="4"/>
          <p:cNvSpPr/>
          <p:nvPr/>
        </p:nvSpPr>
        <p:spPr>
          <a:xfrm flipH="false" flipV="true" rot="-7522993">
            <a:off x="11750096" y="-582939"/>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52612">
            <a:off x="4466146" y="-550207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4653176" y="-2269873"/>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7" id="7"/>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false" rot="0">
            <a:off x="5895642" y="-3318316"/>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9" id="9"/>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10" id="10"/>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1" id="11"/>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3" id="13"/>
          <p:cNvSpPr/>
          <p:nvPr/>
        </p:nvSpPr>
        <p:spPr>
          <a:xfrm flipH="false" flipV="true" rot="530069">
            <a:off x="2372013" y="-939026"/>
            <a:ext cx="4288558" cy="3508821"/>
          </a:xfrm>
          <a:custGeom>
            <a:avLst/>
            <a:gdLst/>
            <a:ahLst/>
            <a:cxnLst/>
            <a:rect r="r" b="b" t="t" l="l"/>
            <a:pathLst>
              <a:path h="3508821" w="4288558">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true" flipV="false" rot="-552612">
            <a:off x="-1129104" y="-4606048"/>
            <a:ext cx="9152475" cy="8229600"/>
          </a:xfrm>
          <a:custGeom>
            <a:avLst/>
            <a:gdLst/>
            <a:ahLst/>
            <a:cxnLst/>
            <a:rect r="r" b="b" t="t" l="l"/>
            <a:pathLst>
              <a:path h="8229600" w="9152475">
                <a:moveTo>
                  <a:pt x="9152474" y="0"/>
                </a:moveTo>
                <a:lnTo>
                  <a:pt x="0" y="0"/>
                </a:lnTo>
                <a:lnTo>
                  <a:pt x="0" y="8229600"/>
                </a:lnTo>
                <a:lnTo>
                  <a:pt x="9152474" y="8229600"/>
                </a:lnTo>
                <a:lnTo>
                  <a:pt x="9152474" y="0"/>
                </a:lnTo>
                <a:close/>
              </a:path>
            </a:pathLst>
          </a:custGeom>
          <a:blipFill>
            <a:blip r:embed="rId2"/>
            <a:stretch>
              <a:fillRect l="0" t="0" r="0" b="0"/>
            </a:stretch>
          </a:blipFill>
        </p:spPr>
      </p:sp>
      <p:sp>
        <p:nvSpPr>
          <p:cNvPr name="Freeform 15" id="15"/>
          <p:cNvSpPr/>
          <p:nvPr/>
        </p:nvSpPr>
        <p:spPr>
          <a:xfrm flipH="false" flipV="false" rot="0">
            <a:off x="1354207" y="4232818"/>
            <a:ext cx="15905093" cy="5574215"/>
          </a:xfrm>
          <a:custGeom>
            <a:avLst/>
            <a:gdLst/>
            <a:ahLst/>
            <a:cxnLst/>
            <a:rect r="r" b="b" t="t" l="l"/>
            <a:pathLst>
              <a:path h="5574215" w="15905093">
                <a:moveTo>
                  <a:pt x="0" y="0"/>
                </a:moveTo>
                <a:lnTo>
                  <a:pt x="15905093" y="0"/>
                </a:lnTo>
                <a:lnTo>
                  <a:pt x="15905093" y="5574214"/>
                </a:lnTo>
                <a:lnTo>
                  <a:pt x="0" y="5574214"/>
                </a:lnTo>
                <a:lnTo>
                  <a:pt x="0" y="0"/>
                </a:lnTo>
                <a:close/>
              </a:path>
            </a:pathLst>
          </a:custGeom>
          <a:blipFill>
            <a:blip r:embed="rId7"/>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33578">
            <a:off x="11000600" y="-41148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true" rot="-7522993">
            <a:off x="11750096" y="-582939"/>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2612">
            <a:off x="4466146" y="-550207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4653176" y="-2269873"/>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5895642" y="-3318316"/>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9" id="9"/>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1" id="11"/>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false" flipV="true" rot="530069">
            <a:off x="2372013" y="-939026"/>
            <a:ext cx="4288558" cy="3508821"/>
          </a:xfrm>
          <a:custGeom>
            <a:avLst/>
            <a:gdLst/>
            <a:ahLst/>
            <a:cxnLst/>
            <a:rect r="r" b="b" t="t" l="l"/>
            <a:pathLst>
              <a:path h="3508821" w="4288558">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true" flipV="false" rot="-552612">
            <a:off x="-1129104" y="-4606048"/>
            <a:ext cx="9152475" cy="8229600"/>
          </a:xfrm>
          <a:custGeom>
            <a:avLst/>
            <a:gdLst/>
            <a:ahLst/>
            <a:cxnLst/>
            <a:rect r="r" b="b" t="t" l="l"/>
            <a:pathLst>
              <a:path h="8229600" w="9152475">
                <a:moveTo>
                  <a:pt x="9152474" y="0"/>
                </a:moveTo>
                <a:lnTo>
                  <a:pt x="0" y="0"/>
                </a:lnTo>
                <a:lnTo>
                  <a:pt x="0" y="8229600"/>
                </a:lnTo>
                <a:lnTo>
                  <a:pt x="9152474" y="8229600"/>
                </a:lnTo>
                <a:lnTo>
                  <a:pt x="9152474" y="0"/>
                </a:lnTo>
                <a:close/>
              </a:path>
            </a:pathLst>
          </a:custGeom>
          <a:blipFill>
            <a:blip r:embed="rId2"/>
            <a:stretch>
              <a:fillRect l="0" t="0" r="0" b="0"/>
            </a:stretch>
          </a:blipFill>
        </p:spPr>
      </p:sp>
      <p:sp>
        <p:nvSpPr>
          <p:cNvPr name="Freeform 14" id="14"/>
          <p:cNvSpPr/>
          <p:nvPr/>
        </p:nvSpPr>
        <p:spPr>
          <a:xfrm flipH="false" flipV="false" rot="0">
            <a:off x="1028700" y="4642038"/>
            <a:ext cx="7592784" cy="5644962"/>
          </a:xfrm>
          <a:custGeom>
            <a:avLst/>
            <a:gdLst/>
            <a:ahLst/>
            <a:cxnLst/>
            <a:rect r="r" b="b" t="t" l="l"/>
            <a:pathLst>
              <a:path h="5644962" w="7592784">
                <a:moveTo>
                  <a:pt x="0" y="0"/>
                </a:moveTo>
                <a:lnTo>
                  <a:pt x="7592784" y="0"/>
                </a:lnTo>
                <a:lnTo>
                  <a:pt x="7592784" y="5644962"/>
                </a:lnTo>
                <a:lnTo>
                  <a:pt x="0" y="5644962"/>
                </a:lnTo>
                <a:lnTo>
                  <a:pt x="0" y="0"/>
                </a:lnTo>
                <a:close/>
              </a:path>
            </a:pathLst>
          </a:custGeom>
          <a:blipFill>
            <a:blip r:embed="rId7"/>
            <a:stretch>
              <a:fillRect l="0" t="0" r="0" b="0"/>
            </a:stretch>
          </a:blipFill>
        </p:spPr>
      </p:sp>
      <p:sp>
        <p:nvSpPr>
          <p:cNvPr name="Freeform 15" id="15"/>
          <p:cNvSpPr/>
          <p:nvPr/>
        </p:nvSpPr>
        <p:spPr>
          <a:xfrm flipH="false" flipV="false" rot="0">
            <a:off x="9666516" y="4642038"/>
            <a:ext cx="7592784" cy="5644962"/>
          </a:xfrm>
          <a:custGeom>
            <a:avLst/>
            <a:gdLst/>
            <a:ahLst/>
            <a:cxnLst/>
            <a:rect r="r" b="b" t="t" l="l"/>
            <a:pathLst>
              <a:path h="5644962" w="7592784">
                <a:moveTo>
                  <a:pt x="0" y="0"/>
                </a:moveTo>
                <a:lnTo>
                  <a:pt x="7592784" y="0"/>
                </a:lnTo>
                <a:lnTo>
                  <a:pt x="7592784" y="5644962"/>
                </a:lnTo>
                <a:lnTo>
                  <a:pt x="0" y="5644962"/>
                </a:lnTo>
                <a:lnTo>
                  <a:pt x="0" y="0"/>
                </a:lnTo>
                <a:close/>
              </a:path>
            </a:pathLst>
          </a:custGeom>
          <a:blipFill>
            <a:blip r:embed="rId8"/>
            <a:stretch>
              <a:fillRect l="0" t="0" r="0" b="0"/>
            </a:stretch>
          </a:blipFill>
        </p:spPr>
      </p:sp>
      <p:sp>
        <p:nvSpPr>
          <p:cNvPr name="TextBox 16" id="16"/>
          <p:cNvSpPr txBox="true"/>
          <p:nvPr/>
        </p:nvSpPr>
        <p:spPr>
          <a:xfrm rot="0">
            <a:off x="336176" y="1975038"/>
            <a:ext cx="17746948" cy="2667000"/>
          </a:xfrm>
          <a:prstGeom prst="rect">
            <a:avLst/>
          </a:prstGeom>
        </p:spPr>
        <p:txBody>
          <a:bodyPr anchor="t" rtlCol="false" tIns="0" lIns="0" bIns="0" rIns="0">
            <a:spAutoFit/>
          </a:bodyPr>
          <a:lstStyle/>
          <a:p>
            <a:pPr algn="ctr" marL="0" indent="0" lvl="0">
              <a:lnSpc>
                <a:spcPts val="10559"/>
              </a:lnSpc>
              <a:spcBef>
                <a:spcPct val="0"/>
              </a:spcBef>
            </a:pPr>
            <a:r>
              <a:rPr lang="en-US" sz="8799">
                <a:solidFill>
                  <a:srgbClr val="273384"/>
                </a:solidFill>
                <a:latin typeface="Eczar Bold"/>
              </a:rPr>
              <a:t>Term Frequency-Inverse Document Frequency (TF-IDF)</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33578">
            <a:off x="11000600" y="-41148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true" rot="-7522993">
            <a:off x="11750096" y="-582939"/>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2612">
            <a:off x="4466146" y="-550207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4653176" y="-2269873"/>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5895642" y="-3318316"/>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9" id="9"/>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1" id="11"/>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false" flipV="true" rot="530069">
            <a:off x="2372013" y="-939026"/>
            <a:ext cx="4288558" cy="3508821"/>
          </a:xfrm>
          <a:custGeom>
            <a:avLst/>
            <a:gdLst/>
            <a:ahLst/>
            <a:cxnLst/>
            <a:rect r="r" b="b" t="t" l="l"/>
            <a:pathLst>
              <a:path h="3508821" w="4288558">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true" flipV="false" rot="-552612">
            <a:off x="-1129104" y="-4606048"/>
            <a:ext cx="9152475" cy="8229600"/>
          </a:xfrm>
          <a:custGeom>
            <a:avLst/>
            <a:gdLst/>
            <a:ahLst/>
            <a:cxnLst/>
            <a:rect r="r" b="b" t="t" l="l"/>
            <a:pathLst>
              <a:path h="8229600" w="9152475">
                <a:moveTo>
                  <a:pt x="9152474" y="0"/>
                </a:moveTo>
                <a:lnTo>
                  <a:pt x="0" y="0"/>
                </a:lnTo>
                <a:lnTo>
                  <a:pt x="0" y="8229600"/>
                </a:lnTo>
                <a:lnTo>
                  <a:pt x="9152474" y="8229600"/>
                </a:lnTo>
                <a:lnTo>
                  <a:pt x="9152474" y="0"/>
                </a:lnTo>
                <a:close/>
              </a:path>
            </a:pathLst>
          </a:custGeom>
          <a:blipFill>
            <a:blip r:embed="rId2"/>
            <a:stretch>
              <a:fillRect l="0" t="0" r="0" b="0"/>
            </a:stretch>
          </a:blipFill>
        </p:spPr>
      </p:sp>
      <p:sp>
        <p:nvSpPr>
          <p:cNvPr name="Freeform 14" id="14"/>
          <p:cNvSpPr/>
          <p:nvPr/>
        </p:nvSpPr>
        <p:spPr>
          <a:xfrm flipH="false" flipV="false" rot="0">
            <a:off x="660466" y="3935575"/>
            <a:ext cx="8280331" cy="5766659"/>
          </a:xfrm>
          <a:custGeom>
            <a:avLst/>
            <a:gdLst/>
            <a:ahLst/>
            <a:cxnLst/>
            <a:rect r="r" b="b" t="t" l="l"/>
            <a:pathLst>
              <a:path h="5766659" w="8280331">
                <a:moveTo>
                  <a:pt x="0" y="0"/>
                </a:moveTo>
                <a:lnTo>
                  <a:pt x="8280331" y="0"/>
                </a:lnTo>
                <a:lnTo>
                  <a:pt x="8280331" y="5766659"/>
                </a:lnTo>
                <a:lnTo>
                  <a:pt x="0" y="5766659"/>
                </a:lnTo>
                <a:lnTo>
                  <a:pt x="0" y="0"/>
                </a:lnTo>
                <a:close/>
              </a:path>
            </a:pathLst>
          </a:custGeom>
          <a:blipFill>
            <a:blip r:embed="rId7"/>
            <a:stretch>
              <a:fillRect l="0" t="0" r="0" b="0"/>
            </a:stretch>
          </a:blipFill>
        </p:spPr>
      </p:sp>
      <p:sp>
        <p:nvSpPr>
          <p:cNvPr name="Freeform 15" id="15"/>
          <p:cNvSpPr/>
          <p:nvPr/>
        </p:nvSpPr>
        <p:spPr>
          <a:xfrm flipH="false" flipV="false" rot="0">
            <a:off x="9209650" y="3935575"/>
            <a:ext cx="8280331" cy="5766659"/>
          </a:xfrm>
          <a:custGeom>
            <a:avLst/>
            <a:gdLst/>
            <a:ahLst/>
            <a:cxnLst/>
            <a:rect r="r" b="b" t="t" l="l"/>
            <a:pathLst>
              <a:path h="5766659" w="8280331">
                <a:moveTo>
                  <a:pt x="0" y="0"/>
                </a:moveTo>
                <a:lnTo>
                  <a:pt x="8280331" y="0"/>
                </a:lnTo>
                <a:lnTo>
                  <a:pt x="8280331" y="5766659"/>
                </a:lnTo>
                <a:lnTo>
                  <a:pt x="0" y="5766659"/>
                </a:lnTo>
                <a:lnTo>
                  <a:pt x="0" y="0"/>
                </a:lnTo>
                <a:close/>
              </a:path>
            </a:pathLst>
          </a:custGeom>
          <a:blipFill>
            <a:blip r:embed="rId8"/>
            <a:stretch>
              <a:fillRect l="0" t="0" r="0" b="0"/>
            </a:stretch>
          </a:blipFill>
        </p:spPr>
      </p:sp>
      <p:sp>
        <p:nvSpPr>
          <p:cNvPr name="TextBox 16" id="16"/>
          <p:cNvSpPr txBox="true"/>
          <p:nvPr/>
        </p:nvSpPr>
        <p:spPr>
          <a:xfrm rot="0">
            <a:off x="336176" y="1975038"/>
            <a:ext cx="17746948" cy="1333500"/>
          </a:xfrm>
          <a:prstGeom prst="rect">
            <a:avLst/>
          </a:prstGeom>
        </p:spPr>
        <p:txBody>
          <a:bodyPr anchor="t" rtlCol="false" tIns="0" lIns="0" bIns="0" rIns="0">
            <a:spAutoFit/>
          </a:bodyPr>
          <a:lstStyle/>
          <a:p>
            <a:pPr algn="ctr" marL="0" indent="0" lvl="0">
              <a:lnSpc>
                <a:spcPts val="10559"/>
              </a:lnSpc>
              <a:spcBef>
                <a:spcPct val="0"/>
              </a:spcBef>
            </a:pPr>
            <a:r>
              <a:rPr lang="en-US" sz="8799">
                <a:solidFill>
                  <a:srgbClr val="273384"/>
                </a:solidFill>
                <a:latin typeface="Eczar Bold"/>
              </a:rPr>
              <a:t>K-Means (TF-IDF)</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08434" y="-4315657"/>
            <a:ext cx="9454551" cy="11886288"/>
          </a:xfrm>
          <a:custGeom>
            <a:avLst/>
            <a:gdLst/>
            <a:ahLst/>
            <a:cxnLst/>
            <a:rect r="r" b="b" t="t" l="l"/>
            <a:pathLst>
              <a:path h="11886288" w="9454551">
                <a:moveTo>
                  <a:pt x="0" y="0"/>
                </a:moveTo>
                <a:lnTo>
                  <a:pt x="9454552" y="0"/>
                </a:lnTo>
                <a:lnTo>
                  <a:pt x="9454552" y="11886288"/>
                </a:lnTo>
                <a:lnTo>
                  <a:pt x="0" y="11886288"/>
                </a:lnTo>
                <a:lnTo>
                  <a:pt x="0" y="0"/>
                </a:lnTo>
                <a:close/>
              </a:path>
            </a:pathLst>
          </a:custGeom>
          <a:blipFill>
            <a:blip r:embed="rId2"/>
            <a:stretch>
              <a:fillRect l="0" t="0" r="0" b="0"/>
            </a:stretch>
          </a:blipFill>
        </p:spPr>
      </p:sp>
      <p:sp>
        <p:nvSpPr>
          <p:cNvPr name="Freeform 3" id="3"/>
          <p:cNvSpPr/>
          <p:nvPr/>
        </p:nvSpPr>
        <p:spPr>
          <a:xfrm flipH="false" flipV="false" rot="8100000">
            <a:off x="2213219" y="2905923"/>
            <a:ext cx="5469632" cy="4475153"/>
          </a:xfrm>
          <a:custGeom>
            <a:avLst/>
            <a:gdLst/>
            <a:ahLst/>
            <a:cxnLst/>
            <a:rect r="r" b="b" t="t" l="l"/>
            <a:pathLst>
              <a:path h="4475153" w="5469632">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88427" y="3960126"/>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938341">
            <a:off x="4404308" y="5806723"/>
            <a:ext cx="9721895" cy="10809612"/>
          </a:xfrm>
          <a:custGeom>
            <a:avLst/>
            <a:gdLst/>
            <a:ahLst/>
            <a:cxnLst/>
            <a:rect r="r" b="b" t="t" l="l"/>
            <a:pathLst>
              <a:path h="10809612" w="9721895">
                <a:moveTo>
                  <a:pt x="0" y="0"/>
                </a:moveTo>
                <a:lnTo>
                  <a:pt x="9721895" y="0"/>
                </a:lnTo>
                <a:lnTo>
                  <a:pt x="9721895" y="10809612"/>
                </a:lnTo>
                <a:lnTo>
                  <a:pt x="0" y="10809612"/>
                </a:lnTo>
                <a:lnTo>
                  <a:pt x="0" y="0"/>
                </a:lnTo>
                <a:close/>
              </a:path>
            </a:pathLst>
          </a:custGeom>
          <a:blipFill>
            <a:blip r:embed="rId6"/>
            <a:stretch>
              <a:fillRect l="0" t="0" r="0" b="0"/>
            </a:stretch>
          </a:blipFill>
        </p:spPr>
      </p:sp>
      <p:sp>
        <p:nvSpPr>
          <p:cNvPr name="Freeform 6" id="6"/>
          <p:cNvSpPr/>
          <p:nvPr/>
        </p:nvSpPr>
        <p:spPr>
          <a:xfrm flipH="false" flipV="false" rot="0">
            <a:off x="-2672048" y="2558066"/>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203235">
            <a:off x="156670" y="-1019161"/>
            <a:ext cx="9145556" cy="4738275"/>
          </a:xfrm>
          <a:custGeom>
            <a:avLst/>
            <a:gdLst/>
            <a:ahLst/>
            <a:cxnLst/>
            <a:rect r="r" b="b" t="t" l="l"/>
            <a:pathLst>
              <a:path h="4738275" w="9145556">
                <a:moveTo>
                  <a:pt x="0" y="0"/>
                </a:moveTo>
                <a:lnTo>
                  <a:pt x="9145556" y="0"/>
                </a:lnTo>
                <a:lnTo>
                  <a:pt x="9145556" y="4738275"/>
                </a:lnTo>
                <a:lnTo>
                  <a:pt x="0" y="4738275"/>
                </a:lnTo>
                <a:lnTo>
                  <a:pt x="0" y="0"/>
                </a:lnTo>
                <a:close/>
              </a:path>
            </a:pathLst>
          </a:custGeom>
          <a:blipFill>
            <a:blip r:embed="rId6"/>
            <a:stretch>
              <a:fillRect l="0" t="-114609" r="0" b="0"/>
            </a:stretch>
          </a:blipFill>
        </p:spPr>
      </p:sp>
      <p:sp>
        <p:nvSpPr>
          <p:cNvPr name="TextBox 8" id="8"/>
          <p:cNvSpPr txBox="true"/>
          <p:nvPr/>
        </p:nvSpPr>
        <p:spPr>
          <a:xfrm rot="0">
            <a:off x="8161986" y="3902976"/>
            <a:ext cx="9786760" cy="3187700"/>
          </a:xfrm>
          <a:prstGeom prst="rect">
            <a:avLst/>
          </a:prstGeom>
        </p:spPr>
        <p:txBody>
          <a:bodyPr anchor="t" rtlCol="false" tIns="0" lIns="0" bIns="0" rIns="0">
            <a:spAutoFit/>
          </a:bodyPr>
          <a:lstStyle/>
          <a:p>
            <a:pPr>
              <a:lnSpc>
                <a:spcPts val="12699"/>
              </a:lnSpc>
            </a:pPr>
            <a:r>
              <a:rPr lang="en-US" sz="9999">
                <a:solidFill>
                  <a:srgbClr val="273384"/>
                </a:solidFill>
                <a:latin typeface="Eczar Bold"/>
              </a:rPr>
              <a:t>MODELLING WITH BOW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08434" y="-4315657"/>
            <a:ext cx="9454551" cy="11886288"/>
          </a:xfrm>
          <a:custGeom>
            <a:avLst/>
            <a:gdLst/>
            <a:ahLst/>
            <a:cxnLst/>
            <a:rect r="r" b="b" t="t" l="l"/>
            <a:pathLst>
              <a:path h="11886288" w="9454551">
                <a:moveTo>
                  <a:pt x="0" y="0"/>
                </a:moveTo>
                <a:lnTo>
                  <a:pt x="9454552" y="0"/>
                </a:lnTo>
                <a:lnTo>
                  <a:pt x="9454552" y="11886288"/>
                </a:lnTo>
                <a:lnTo>
                  <a:pt x="0" y="11886288"/>
                </a:lnTo>
                <a:lnTo>
                  <a:pt x="0" y="0"/>
                </a:lnTo>
                <a:close/>
              </a:path>
            </a:pathLst>
          </a:custGeom>
          <a:blipFill>
            <a:blip r:embed="rId2"/>
            <a:stretch>
              <a:fillRect l="0" t="0" r="0" b="0"/>
            </a:stretch>
          </a:blipFill>
        </p:spPr>
      </p:sp>
      <p:sp>
        <p:nvSpPr>
          <p:cNvPr name="Freeform 3" id="3"/>
          <p:cNvSpPr/>
          <p:nvPr/>
        </p:nvSpPr>
        <p:spPr>
          <a:xfrm flipH="false" flipV="false" rot="8100000">
            <a:off x="2213219" y="2905923"/>
            <a:ext cx="5469632" cy="4475153"/>
          </a:xfrm>
          <a:custGeom>
            <a:avLst/>
            <a:gdLst/>
            <a:ahLst/>
            <a:cxnLst/>
            <a:rect r="r" b="b" t="t" l="l"/>
            <a:pathLst>
              <a:path h="4475153" w="5469632">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88427" y="3960126"/>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938341">
            <a:off x="4404308" y="5806723"/>
            <a:ext cx="9721895" cy="10809612"/>
          </a:xfrm>
          <a:custGeom>
            <a:avLst/>
            <a:gdLst/>
            <a:ahLst/>
            <a:cxnLst/>
            <a:rect r="r" b="b" t="t" l="l"/>
            <a:pathLst>
              <a:path h="10809612" w="9721895">
                <a:moveTo>
                  <a:pt x="0" y="0"/>
                </a:moveTo>
                <a:lnTo>
                  <a:pt x="9721895" y="0"/>
                </a:lnTo>
                <a:lnTo>
                  <a:pt x="9721895" y="10809612"/>
                </a:lnTo>
                <a:lnTo>
                  <a:pt x="0" y="10809612"/>
                </a:lnTo>
                <a:lnTo>
                  <a:pt x="0" y="0"/>
                </a:lnTo>
                <a:close/>
              </a:path>
            </a:pathLst>
          </a:custGeom>
          <a:blipFill>
            <a:blip r:embed="rId6"/>
            <a:stretch>
              <a:fillRect l="0" t="0" r="0" b="0"/>
            </a:stretch>
          </a:blipFill>
        </p:spPr>
      </p:sp>
      <p:sp>
        <p:nvSpPr>
          <p:cNvPr name="Freeform 6" id="6"/>
          <p:cNvSpPr/>
          <p:nvPr/>
        </p:nvSpPr>
        <p:spPr>
          <a:xfrm flipH="false" flipV="false" rot="0">
            <a:off x="-2672048" y="2558066"/>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203235">
            <a:off x="156670" y="-1019161"/>
            <a:ext cx="9145556" cy="4738275"/>
          </a:xfrm>
          <a:custGeom>
            <a:avLst/>
            <a:gdLst/>
            <a:ahLst/>
            <a:cxnLst/>
            <a:rect r="r" b="b" t="t" l="l"/>
            <a:pathLst>
              <a:path h="4738275" w="9145556">
                <a:moveTo>
                  <a:pt x="0" y="0"/>
                </a:moveTo>
                <a:lnTo>
                  <a:pt x="9145556" y="0"/>
                </a:lnTo>
                <a:lnTo>
                  <a:pt x="9145556" y="4738275"/>
                </a:lnTo>
                <a:lnTo>
                  <a:pt x="0" y="4738275"/>
                </a:lnTo>
                <a:lnTo>
                  <a:pt x="0" y="0"/>
                </a:lnTo>
                <a:close/>
              </a:path>
            </a:pathLst>
          </a:custGeom>
          <a:blipFill>
            <a:blip r:embed="rId6"/>
            <a:stretch>
              <a:fillRect l="0" t="-114609" r="0" b="0"/>
            </a:stretch>
          </a:blipFill>
        </p:spPr>
      </p:sp>
      <p:sp>
        <p:nvSpPr>
          <p:cNvPr name="TextBox 8" id="8"/>
          <p:cNvSpPr txBox="true"/>
          <p:nvPr/>
        </p:nvSpPr>
        <p:spPr>
          <a:xfrm rot="0">
            <a:off x="8161986" y="3902976"/>
            <a:ext cx="9786760" cy="3187700"/>
          </a:xfrm>
          <a:prstGeom prst="rect">
            <a:avLst/>
          </a:prstGeom>
        </p:spPr>
        <p:txBody>
          <a:bodyPr anchor="t" rtlCol="false" tIns="0" lIns="0" bIns="0" rIns="0">
            <a:spAutoFit/>
          </a:bodyPr>
          <a:lstStyle/>
          <a:p>
            <a:pPr>
              <a:lnSpc>
                <a:spcPts val="12699"/>
              </a:lnSpc>
            </a:pPr>
            <a:r>
              <a:rPr lang="en-US" sz="9999">
                <a:solidFill>
                  <a:srgbClr val="273384"/>
                </a:solidFill>
                <a:latin typeface="Eczar Bold"/>
              </a:rPr>
              <a:t>DATA PREPARATION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1028700" y="4392122"/>
            <a:ext cx="8043711" cy="5706527"/>
          </a:xfrm>
          <a:custGeom>
            <a:avLst/>
            <a:gdLst/>
            <a:ahLst/>
            <a:cxnLst/>
            <a:rect r="r" b="b" t="t" l="l"/>
            <a:pathLst>
              <a:path h="5706527" w="8043711">
                <a:moveTo>
                  <a:pt x="0" y="0"/>
                </a:moveTo>
                <a:lnTo>
                  <a:pt x="8043711" y="0"/>
                </a:lnTo>
                <a:lnTo>
                  <a:pt x="8043711" y="5706527"/>
                </a:lnTo>
                <a:lnTo>
                  <a:pt x="0" y="5706527"/>
                </a:lnTo>
                <a:lnTo>
                  <a:pt x="0" y="0"/>
                </a:lnTo>
                <a:close/>
              </a:path>
            </a:pathLst>
          </a:custGeom>
          <a:blipFill>
            <a:blip r:embed="rId4"/>
            <a:stretch>
              <a:fillRect l="0" t="0" r="0" b="0"/>
            </a:stretch>
          </a:blipFill>
        </p:spPr>
      </p:sp>
      <p:sp>
        <p:nvSpPr>
          <p:cNvPr name="Freeform 8" id="8"/>
          <p:cNvSpPr/>
          <p:nvPr/>
        </p:nvSpPr>
        <p:spPr>
          <a:xfrm flipH="false" flipV="false" rot="0">
            <a:off x="9554617" y="4266555"/>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5"/>
            <a:stretch>
              <a:fillRect l="0" t="0" r="0" b="0"/>
            </a:stretch>
          </a:blipFill>
        </p:spPr>
      </p:sp>
      <p:sp>
        <p:nvSpPr>
          <p:cNvPr name="Freeform 9" id="9"/>
          <p:cNvSpPr/>
          <p:nvPr/>
        </p:nvSpPr>
        <p:spPr>
          <a:xfrm flipH="false" flipV="false" rot="0">
            <a:off x="383298" y="327378"/>
            <a:ext cx="10119908" cy="3664472"/>
          </a:xfrm>
          <a:custGeom>
            <a:avLst/>
            <a:gdLst/>
            <a:ahLst/>
            <a:cxnLst/>
            <a:rect r="r" b="b" t="t" l="l"/>
            <a:pathLst>
              <a:path h="3664472" w="10119908">
                <a:moveTo>
                  <a:pt x="0" y="0"/>
                </a:moveTo>
                <a:lnTo>
                  <a:pt x="10119908" y="0"/>
                </a:lnTo>
                <a:lnTo>
                  <a:pt x="10119908" y="3664472"/>
                </a:lnTo>
                <a:lnTo>
                  <a:pt x="0" y="3664472"/>
                </a:lnTo>
                <a:lnTo>
                  <a:pt x="0" y="0"/>
                </a:lnTo>
                <a:close/>
              </a:path>
            </a:pathLst>
          </a:custGeom>
          <a:blipFill>
            <a:blip r:embed="rId6"/>
            <a:stretch>
              <a:fillRect l="0" t="0" r="0" b="0"/>
            </a:stretch>
          </a:blipFill>
        </p:spPr>
      </p:sp>
      <p:sp>
        <p:nvSpPr>
          <p:cNvPr name="TextBox 10" id="10"/>
          <p:cNvSpPr txBox="true"/>
          <p:nvPr/>
        </p:nvSpPr>
        <p:spPr>
          <a:xfrm rot="0">
            <a:off x="10752144" y="402252"/>
            <a:ext cx="6821603" cy="351472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273384"/>
                </a:solidFill>
                <a:latin typeface="Eczar Semi-Bold"/>
              </a:rPr>
              <a:t>1. Logistic Regression (BOW)</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377032" y="355785"/>
            <a:ext cx="10132439" cy="3561192"/>
          </a:xfrm>
          <a:custGeom>
            <a:avLst/>
            <a:gdLst/>
            <a:ahLst/>
            <a:cxnLst/>
            <a:rect r="r" b="b" t="t" l="l"/>
            <a:pathLst>
              <a:path h="3561192" w="10132439">
                <a:moveTo>
                  <a:pt x="0" y="0"/>
                </a:moveTo>
                <a:lnTo>
                  <a:pt x="10132439" y="0"/>
                </a:lnTo>
                <a:lnTo>
                  <a:pt x="10132439" y="3561192"/>
                </a:lnTo>
                <a:lnTo>
                  <a:pt x="0" y="3561192"/>
                </a:lnTo>
                <a:lnTo>
                  <a:pt x="0" y="0"/>
                </a:lnTo>
                <a:close/>
              </a:path>
            </a:pathLst>
          </a:custGeom>
          <a:blipFill>
            <a:blip r:embed="rId4"/>
            <a:stretch>
              <a:fillRect l="0" t="0" r="0" b="0"/>
            </a:stretch>
          </a:blipFill>
        </p:spPr>
      </p:sp>
      <p:sp>
        <p:nvSpPr>
          <p:cNvPr name="Freeform 8" id="8"/>
          <p:cNvSpPr/>
          <p:nvPr/>
        </p:nvSpPr>
        <p:spPr>
          <a:xfrm flipH="false" flipV="false" rot="0">
            <a:off x="1028700" y="4329339"/>
            <a:ext cx="8043711" cy="5706527"/>
          </a:xfrm>
          <a:custGeom>
            <a:avLst/>
            <a:gdLst/>
            <a:ahLst/>
            <a:cxnLst/>
            <a:rect r="r" b="b" t="t" l="l"/>
            <a:pathLst>
              <a:path h="5706527" w="8043711">
                <a:moveTo>
                  <a:pt x="0" y="0"/>
                </a:moveTo>
                <a:lnTo>
                  <a:pt x="8043711" y="0"/>
                </a:lnTo>
                <a:lnTo>
                  <a:pt x="8043711" y="5706526"/>
                </a:lnTo>
                <a:lnTo>
                  <a:pt x="0" y="5706526"/>
                </a:lnTo>
                <a:lnTo>
                  <a:pt x="0" y="0"/>
                </a:lnTo>
                <a:close/>
              </a:path>
            </a:pathLst>
          </a:custGeom>
          <a:blipFill>
            <a:blip r:embed="rId5"/>
            <a:stretch>
              <a:fillRect l="0" t="0" r="0" b="0"/>
            </a:stretch>
          </a:blipFill>
        </p:spPr>
      </p:sp>
      <p:sp>
        <p:nvSpPr>
          <p:cNvPr name="Freeform 9" id="9"/>
          <p:cNvSpPr/>
          <p:nvPr/>
        </p:nvSpPr>
        <p:spPr>
          <a:xfrm flipH="false" flipV="false" rot="0">
            <a:off x="9554617" y="4266555"/>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02252"/>
            <a:ext cx="5275191" cy="351472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273384"/>
                </a:solidFill>
                <a:latin typeface="Eczar Semi-Bold"/>
              </a:rPr>
              <a:t>2. Naive Bayes (BOW)</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362479" y="452055"/>
            <a:ext cx="10161546" cy="3415118"/>
          </a:xfrm>
          <a:custGeom>
            <a:avLst/>
            <a:gdLst/>
            <a:ahLst/>
            <a:cxnLst/>
            <a:rect r="r" b="b" t="t" l="l"/>
            <a:pathLst>
              <a:path h="3415118" w="10161546">
                <a:moveTo>
                  <a:pt x="0" y="0"/>
                </a:moveTo>
                <a:lnTo>
                  <a:pt x="10161546" y="0"/>
                </a:lnTo>
                <a:lnTo>
                  <a:pt x="10161546" y="3415118"/>
                </a:lnTo>
                <a:lnTo>
                  <a:pt x="0" y="3415118"/>
                </a:lnTo>
                <a:lnTo>
                  <a:pt x="0" y="0"/>
                </a:lnTo>
                <a:close/>
              </a:path>
            </a:pathLst>
          </a:custGeom>
          <a:blipFill>
            <a:blip r:embed="rId4"/>
            <a:stretch>
              <a:fillRect l="0" t="0" r="0" b="0"/>
            </a:stretch>
          </a:blipFill>
        </p:spPr>
      </p:sp>
      <p:sp>
        <p:nvSpPr>
          <p:cNvPr name="Freeform 8" id="8"/>
          <p:cNvSpPr/>
          <p:nvPr/>
        </p:nvSpPr>
        <p:spPr>
          <a:xfrm flipH="false" flipV="false" rot="0">
            <a:off x="1028700" y="4329339"/>
            <a:ext cx="8043711" cy="5706527"/>
          </a:xfrm>
          <a:custGeom>
            <a:avLst/>
            <a:gdLst/>
            <a:ahLst/>
            <a:cxnLst/>
            <a:rect r="r" b="b" t="t" l="l"/>
            <a:pathLst>
              <a:path h="5706527" w="8043711">
                <a:moveTo>
                  <a:pt x="0" y="0"/>
                </a:moveTo>
                <a:lnTo>
                  <a:pt x="8043711" y="0"/>
                </a:lnTo>
                <a:lnTo>
                  <a:pt x="8043711" y="5706526"/>
                </a:lnTo>
                <a:lnTo>
                  <a:pt x="0" y="5706526"/>
                </a:lnTo>
                <a:lnTo>
                  <a:pt x="0" y="0"/>
                </a:lnTo>
                <a:close/>
              </a:path>
            </a:pathLst>
          </a:custGeom>
          <a:blipFill>
            <a:blip r:embed="rId5"/>
            <a:stretch>
              <a:fillRect l="0" t="0" r="0" b="0"/>
            </a:stretch>
          </a:blipFill>
        </p:spPr>
      </p:sp>
      <p:sp>
        <p:nvSpPr>
          <p:cNvPr name="Freeform 9" id="9"/>
          <p:cNvSpPr/>
          <p:nvPr/>
        </p:nvSpPr>
        <p:spPr>
          <a:xfrm flipH="false" flipV="false" rot="0">
            <a:off x="9554617" y="4266555"/>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02252"/>
            <a:ext cx="5275191" cy="3514725"/>
          </a:xfrm>
          <a:prstGeom prst="rect">
            <a:avLst/>
          </a:prstGeom>
        </p:spPr>
        <p:txBody>
          <a:bodyPr anchor="t" rtlCol="false" tIns="0" lIns="0" bIns="0" rIns="0">
            <a:spAutoFit/>
          </a:bodyPr>
          <a:lstStyle/>
          <a:p>
            <a:pPr>
              <a:lnSpc>
                <a:spcPts val="9240"/>
              </a:lnSpc>
            </a:pPr>
            <a:r>
              <a:rPr lang="en-US" sz="7700">
                <a:solidFill>
                  <a:srgbClr val="273384"/>
                </a:solidFill>
                <a:latin typeface="Eczar Semi-Bold"/>
              </a:rPr>
              <a:t>3. SVM Linear</a:t>
            </a:r>
          </a:p>
          <a:p>
            <a:pPr algn="l" marL="0" indent="0" lvl="0">
              <a:lnSpc>
                <a:spcPts val="9240"/>
              </a:lnSpc>
              <a:spcBef>
                <a:spcPct val="0"/>
              </a:spcBef>
            </a:pPr>
            <a:r>
              <a:rPr lang="en-US" sz="7700">
                <a:solidFill>
                  <a:srgbClr val="273384"/>
                </a:solidFill>
                <a:latin typeface="Eczar Semi-Bold"/>
              </a:rPr>
              <a:t>(BOW)</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573217" y="409071"/>
            <a:ext cx="10149094" cy="3579556"/>
          </a:xfrm>
          <a:custGeom>
            <a:avLst/>
            <a:gdLst/>
            <a:ahLst/>
            <a:cxnLst/>
            <a:rect r="r" b="b" t="t" l="l"/>
            <a:pathLst>
              <a:path h="3579556" w="10149094">
                <a:moveTo>
                  <a:pt x="0" y="0"/>
                </a:moveTo>
                <a:lnTo>
                  <a:pt x="10149095" y="0"/>
                </a:lnTo>
                <a:lnTo>
                  <a:pt x="10149095" y="3579556"/>
                </a:lnTo>
                <a:lnTo>
                  <a:pt x="0" y="3579556"/>
                </a:lnTo>
                <a:lnTo>
                  <a:pt x="0" y="0"/>
                </a:lnTo>
                <a:close/>
              </a:path>
            </a:pathLst>
          </a:custGeom>
          <a:blipFill>
            <a:blip r:embed="rId4"/>
            <a:stretch>
              <a:fillRect l="0" t="0" r="0" b="0"/>
            </a:stretch>
          </a:blipFill>
        </p:spPr>
      </p:sp>
      <p:sp>
        <p:nvSpPr>
          <p:cNvPr name="Freeform 8" id="8"/>
          <p:cNvSpPr/>
          <p:nvPr/>
        </p:nvSpPr>
        <p:spPr>
          <a:xfrm flipH="false" flipV="false" rot="0">
            <a:off x="1028700" y="4266555"/>
            <a:ext cx="8043711" cy="5706527"/>
          </a:xfrm>
          <a:custGeom>
            <a:avLst/>
            <a:gdLst/>
            <a:ahLst/>
            <a:cxnLst/>
            <a:rect r="r" b="b" t="t" l="l"/>
            <a:pathLst>
              <a:path h="5706527" w="8043711">
                <a:moveTo>
                  <a:pt x="0" y="0"/>
                </a:moveTo>
                <a:lnTo>
                  <a:pt x="8043711" y="0"/>
                </a:lnTo>
                <a:lnTo>
                  <a:pt x="8043711" y="5706527"/>
                </a:lnTo>
                <a:lnTo>
                  <a:pt x="0" y="5706527"/>
                </a:lnTo>
                <a:lnTo>
                  <a:pt x="0" y="0"/>
                </a:lnTo>
                <a:close/>
              </a:path>
            </a:pathLst>
          </a:custGeom>
          <a:blipFill>
            <a:blip r:embed="rId5"/>
            <a:stretch>
              <a:fillRect l="0" t="0" r="0" b="0"/>
            </a:stretch>
          </a:blipFill>
        </p:spPr>
      </p:sp>
      <p:sp>
        <p:nvSpPr>
          <p:cNvPr name="Freeform 9" id="9"/>
          <p:cNvSpPr/>
          <p:nvPr/>
        </p:nvSpPr>
        <p:spPr>
          <a:xfrm flipH="false" flipV="false" rot="0">
            <a:off x="9554617" y="4203771"/>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52055"/>
            <a:ext cx="5275191" cy="2343150"/>
          </a:xfrm>
          <a:prstGeom prst="rect">
            <a:avLst/>
          </a:prstGeom>
        </p:spPr>
        <p:txBody>
          <a:bodyPr anchor="t" rtlCol="false" tIns="0" lIns="0" bIns="0" rIns="0">
            <a:spAutoFit/>
          </a:bodyPr>
          <a:lstStyle/>
          <a:p>
            <a:pPr>
              <a:lnSpc>
                <a:spcPts val="9240"/>
              </a:lnSpc>
            </a:pPr>
            <a:r>
              <a:rPr lang="en-US" sz="7700">
                <a:solidFill>
                  <a:srgbClr val="273384"/>
                </a:solidFill>
                <a:latin typeface="Eczar Semi-Bold"/>
              </a:rPr>
              <a:t>4. KNN</a:t>
            </a:r>
          </a:p>
          <a:p>
            <a:pPr algn="l" marL="0" indent="0" lvl="0">
              <a:lnSpc>
                <a:spcPts val="9240"/>
              </a:lnSpc>
              <a:spcBef>
                <a:spcPct val="0"/>
              </a:spcBef>
            </a:pPr>
            <a:r>
              <a:rPr lang="en-US" sz="7700">
                <a:solidFill>
                  <a:srgbClr val="273384"/>
                </a:solidFill>
                <a:latin typeface="Eczar Semi-Bold"/>
              </a:rPr>
              <a:t>(BOW)</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585720" y="405346"/>
            <a:ext cx="10124089" cy="3658284"/>
          </a:xfrm>
          <a:custGeom>
            <a:avLst/>
            <a:gdLst/>
            <a:ahLst/>
            <a:cxnLst/>
            <a:rect r="r" b="b" t="t" l="l"/>
            <a:pathLst>
              <a:path h="3658284" w="10124089">
                <a:moveTo>
                  <a:pt x="0" y="0"/>
                </a:moveTo>
                <a:lnTo>
                  <a:pt x="10124089" y="0"/>
                </a:lnTo>
                <a:lnTo>
                  <a:pt x="10124089" y="3658284"/>
                </a:lnTo>
                <a:lnTo>
                  <a:pt x="0" y="3658284"/>
                </a:lnTo>
                <a:lnTo>
                  <a:pt x="0" y="0"/>
                </a:lnTo>
                <a:close/>
              </a:path>
            </a:pathLst>
          </a:custGeom>
          <a:blipFill>
            <a:blip r:embed="rId4"/>
            <a:stretch>
              <a:fillRect l="0" t="0" r="0" b="0"/>
            </a:stretch>
          </a:blipFill>
        </p:spPr>
      </p:sp>
      <p:sp>
        <p:nvSpPr>
          <p:cNvPr name="Freeform 8" id="8"/>
          <p:cNvSpPr/>
          <p:nvPr/>
        </p:nvSpPr>
        <p:spPr>
          <a:xfrm flipH="false" flipV="false" rot="0">
            <a:off x="1028700" y="4266555"/>
            <a:ext cx="8043711" cy="5706527"/>
          </a:xfrm>
          <a:custGeom>
            <a:avLst/>
            <a:gdLst/>
            <a:ahLst/>
            <a:cxnLst/>
            <a:rect r="r" b="b" t="t" l="l"/>
            <a:pathLst>
              <a:path h="5706527" w="8043711">
                <a:moveTo>
                  <a:pt x="0" y="0"/>
                </a:moveTo>
                <a:lnTo>
                  <a:pt x="8043711" y="0"/>
                </a:lnTo>
                <a:lnTo>
                  <a:pt x="8043711" y="5706527"/>
                </a:lnTo>
                <a:lnTo>
                  <a:pt x="0" y="5706527"/>
                </a:lnTo>
                <a:lnTo>
                  <a:pt x="0" y="0"/>
                </a:lnTo>
                <a:close/>
              </a:path>
            </a:pathLst>
          </a:custGeom>
          <a:blipFill>
            <a:blip r:embed="rId5"/>
            <a:stretch>
              <a:fillRect l="0" t="0" r="0" b="0"/>
            </a:stretch>
          </a:blipFill>
        </p:spPr>
      </p:sp>
      <p:sp>
        <p:nvSpPr>
          <p:cNvPr name="Freeform 9" id="9"/>
          <p:cNvSpPr/>
          <p:nvPr/>
        </p:nvSpPr>
        <p:spPr>
          <a:xfrm flipH="false" flipV="false" rot="0">
            <a:off x="9554617" y="4203771"/>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09071"/>
            <a:ext cx="5275191" cy="3514725"/>
          </a:xfrm>
          <a:prstGeom prst="rect">
            <a:avLst/>
          </a:prstGeom>
        </p:spPr>
        <p:txBody>
          <a:bodyPr anchor="t" rtlCol="false" tIns="0" lIns="0" bIns="0" rIns="0">
            <a:spAutoFit/>
          </a:bodyPr>
          <a:lstStyle/>
          <a:p>
            <a:pPr>
              <a:lnSpc>
                <a:spcPts val="9240"/>
              </a:lnSpc>
            </a:pPr>
            <a:r>
              <a:rPr lang="en-US" sz="7700">
                <a:solidFill>
                  <a:srgbClr val="273384"/>
                </a:solidFill>
                <a:latin typeface="Eczar Semi-Bold"/>
              </a:rPr>
              <a:t>5. Decision Tree</a:t>
            </a:r>
          </a:p>
          <a:p>
            <a:pPr algn="l" marL="0" indent="0" lvl="0">
              <a:lnSpc>
                <a:spcPts val="9240"/>
              </a:lnSpc>
              <a:spcBef>
                <a:spcPct val="0"/>
              </a:spcBef>
            </a:pPr>
            <a:r>
              <a:rPr lang="en-US" sz="7700">
                <a:solidFill>
                  <a:srgbClr val="273384"/>
                </a:solidFill>
                <a:latin typeface="Eczar Semi-Bold"/>
              </a:rPr>
              <a:t>(BOW)</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585720" y="447884"/>
            <a:ext cx="10124089" cy="3573208"/>
          </a:xfrm>
          <a:custGeom>
            <a:avLst/>
            <a:gdLst/>
            <a:ahLst/>
            <a:cxnLst/>
            <a:rect r="r" b="b" t="t" l="l"/>
            <a:pathLst>
              <a:path h="3573208" w="10124089">
                <a:moveTo>
                  <a:pt x="0" y="0"/>
                </a:moveTo>
                <a:lnTo>
                  <a:pt x="10124089" y="0"/>
                </a:lnTo>
                <a:lnTo>
                  <a:pt x="10124089" y="3573208"/>
                </a:lnTo>
                <a:lnTo>
                  <a:pt x="0" y="3573208"/>
                </a:lnTo>
                <a:lnTo>
                  <a:pt x="0" y="0"/>
                </a:lnTo>
                <a:close/>
              </a:path>
            </a:pathLst>
          </a:custGeom>
          <a:blipFill>
            <a:blip r:embed="rId4"/>
            <a:stretch>
              <a:fillRect l="0" t="0" r="0" b="0"/>
            </a:stretch>
          </a:blipFill>
        </p:spPr>
      </p:sp>
      <p:sp>
        <p:nvSpPr>
          <p:cNvPr name="Freeform 8" id="8"/>
          <p:cNvSpPr/>
          <p:nvPr/>
        </p:nvSpPr>
        <p:spPr>
          <a:xfrm flipH="false" flipV="false" rot="0">
            <a:off x="1028700" y="4266555"/>
            <a:ext cx="8043711" cy="5706527"/>
          </a:xfrm>
          <a:custGeom>
            <a:avLst/>
            <a:gdLst/>
            <a:ahLst/>
            <a:cxnLst/>
            <a:rect r="r" b="b" t="t" l="l"/>
            <a:pathLst>
              <a:path h="5706527" w="8043711">
                <a:moveTo>
                  <a:pt x="0" y="0"/>
                </a:moveTo>
                <a:lnTo>
                  <a:pt x="8043711" y="0"/>
                </a:lnTo>
                <a:lnTo>
                  <a:pt x="8043711" y="5706527"/>
                </a:lnTo>
                <a:lnTo>
                  <a:pt x="0" y="5706527"/>
                </a:lnTo>
                <a:lnTo>
                  <a:pt x="0" y="0"/>
                </a:lnTo>
                <a:close/>
              </a:path>
            </a:pathLst>
          </a:custGeom>
          <a:blipFill>
            <a:blip r:embed="rId5"/>
            <a:stretch>
              <a:fillRect l="0" t="0" r="0" b="0"/>
            </a:stretch>
          </a:blipFill>
        </p:spPr>
      </p:sp>
      <p:sp>
        <p:nvSpPr>
          <p:cNvPr name="Freeform 9" id="9"/>
          <p:cNvSpPr/>
          <p:nvPr/>
        </p:nvSpPr>
        <p:spPr>
          <a:xfrm flipH="false" flipV="false" rot="0">
            <a:off x="9554617" y="4203771"/>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09071"/>
            <a:ext cx="5275191" cy="3514725"/>
          </a:xfrm>
          <a:prstGeom prst="rect">
            <a:avLst/>
          </a:prstGeom>
        </p:spPr>
        <p:txBody>
          <a:bodyPr anchor="t" rtlCol="false" tIns="0" lIns="0" bIns="0" rIns="0">
            <a:spAutoFit/>
          </a:bodyPr>
          <a:lstStyle/>
          <a:p>
            <a:pPr>
              <a:lnSpc>
                <a:spcPts val="9240"/>
              </a:lnSpc>
            </a:pPr>
            <a:r>
              <a:rPr lang="en-US" sz="7700">
                <a:solidFill>
                  <a:srgbClr val="273384"/>
                </a:solidFill>
                <a:latin typeface="Eczar Semi-Bold"/>
              </a:rPr>
              <a:t>6. Random Forest</a:t>
            </a:r>
          </a:p>
          <a:p>
            <a:pPr algn="l" marL="0" indent="0" lvl="0">
              <a:lnSpc>
                <a:spcPts val="9240"/>
              </a:lnSpc>
              <a:spcBef>
                <a:spcPct val="0"/>
              </a:spcBef>
            </a:pPr>
            <a:r>
              <a:rPr lang="en-US" sz="7700">
                <a:solidFill>
                  <a:srgbClr val="273384"/>
                </a:solidFill>
                <a:latin typeface="Eczar Semi-Bold"/>
              </a:rPr>
              <a:t>(BOW)</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577378" y="447884"/>
            <a:ext cx="10140774" cy="3443638"/>
          </a:xfrm>
          <a:custGeom>
            <a:avLst/>
            <a:gdLst/>
            <a:ahLst/>
            <a:cxnLst/>
            <a:rect r="r" b="b" t="t" l="l"/>
            <a:pathLst>
              <a:path h="3443638" w="10140774">
                <a:moveTo>
                  <a:pt x="0" y="0"/>
                </a:moveTo>
                <a:lnTo>
                  <a:pt x="10140774" y="0"/>
                </a:lnTo>
                <a:lnTo>
                  <a:pt x="10140774" y="3443638"/>
                </a:lnTo>
                <a:lnTo>
                  <a:pt x="0" y="3443638"/>
                </a:lnTo>
                <a:lnTo>
                  <a:pt x="0" y="0"/>
                </a:lnTo>
                <a:close/>
              </a:path>
            </a:pathLst>
          </a:custGeom>
          <a:blipFill>
            <a:blip r:embed="rId4"/>
            <a:stretch>
              <a:fillRect l="0" t="0" r="0" b="0"/>
            </a:stretch>
          </a:blipFill>
        </p:spPr>
      </p:sp>
      <p:sp>
        <p:nvSpPr>
          <p:cNvPr name="Freeform 8" id="8"/>
          <p:cNvSpPr/>
          <p:nvPr/>
        </p:nvSpPr>
        <p:spPr>
          <a:xfrm flipH="false" flipV="false" rot="0">
            <a:off x="1028700" y="4196634"/>
            <a:ext cx="8043711" cy="5706527"/>
          </a:xfrm>
          <a:custGeom>
            <a:avLst/>
            <a:gdLst/>
            <a:ahLst/>
            <a:cxnLst/>
            <a:rect r="r" b="b" t="t" l="l"/>
            <a:pathLst>
              <a:path h="5706527" w="8043711">
                <a:moveTo>
                  <a:pt x="0" y="0"/>
                </a:moveTo>
                <a:lnTo>
                  <a:pt x="8043711" y="0"/>
                </a:lnTo>
                <a:lnTo>
                  <a:pt x="8043711" y="5706526"/>
                </a:lnTo>
                <a:lnTo>
                  <a:pt x="0" y="5706526"/>
                </a:lnTo>
                <a:lnTo>
                  <a:pt x="0" y="0"/>
                </a:lnTo>
                <a:close/>
              </a:path>
            </a:pathLst>
          </a:custGeom>
          <a:blipFill>
            <a:blip r:embed="rId5"/>
            <a:stretch>
              <a:fillRect l="0" t="0" r="0" b="0"/>
            </a:stretch>
          </a:blipFill>
        </p:spPr>
      </p:sp>
      <p:sp>
        <p:nvSpPr>
          <p:cNvPr name="Freeform 9" id="9"/>
          <p:cNvSpPr/>
          <p:nvPr/>
        </p:nvSpPr>
        <p:spPr>
          <a:xfrm flipH="false" flipV="false" rot="0">
            <a:off x="9554617" y="4133850"/>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47884"/>
            <a:ext cx="5275191" cy="2343150"/>
          </a:xfrm>
          <a:prstGeom prst="rect">
            <a:avLst/>
          </a:prstGeom>
        </p:spPr>
        <p:txBody>
          <a:bodyPr anchor="t" rtlCol="false" tIns="0" lIns="0" bIns="0" rIns="0">
            <a:spAutoFit/>
          </a:bodyPr>
          <a:lstStyle/>
          <a:p>
            <a:pPr>
              <a:lnSpc>
                <a:spcPts val="9240"/>
              </a:lnSpc>
            </a:pPr>
            <a:r>
              <a:rPr lang="en-US" sz="7700">
                <a:solidFill>
                  <a:srgbClr val="273384"/>
                </a:solidFill>
                <a:latin typeface="Eczar Semi-Bold"/>
              </a:rPr>
              <a:t>7. XGBoost</a:t>
            </a:r>
          </a:p>
          <a:p>
            <a:pPr algn="l" marL="0" indent="0" lvl="0">
              <a:lnSpc>
                <a:spcPts val="9240"/>
              </a:lnSpc>
              <a:spcBef>
                <a:spcPct val="0"/>
              </a:spcBef>
            </a:pPr>
            <a:r>
              <a:rPr lang="en-US" sz="7700">
                <a:solidFill>
                  <a:srgbClr val="273384"/>
                </a:solidFill>
                <a:latin typeface="Eczar Semi-Bold"/>
              </a:rPr>
              <a:t>(BOW)</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08434" y="-4315657"/>
            <a:ext cx="9454551" cy="11886288"/>
          </a:xfrm>
          <a:custGeom>
            <a:avLst/>
            <a:gdLst/>
            <a:ahLst/>
            <a:cxnLst/>
            <a:rect r="r" b="b" t="t" l="l"/>
            <a:pathLst>
              <a:path h="11886288" w="9454551">
                <a:moveTo>
                  <a:pt x="0" y="0"/>
                </a:moveTo>
                <a:lnTo>
                  <a:pt x="9454552" y="0"/>
                </a:lnTo>
                <a:lnTo>
                  <a:pt x="9454552" y="11886288"/>
                </a:lnTo>
                <a:lnTo>
                  <a:pt x="0" y="11886288"/>
                </a:lnTo>
                <a:lnTo>
                  <a:pt x="0" y="0"/>
                </a:lnTo>
                <a:close/>
              </a:path>
            </a:pathLst>
          </a:custGeom>
          <a:blipFill>
            <a:blip r:embed="rId2"/>
            <a:stretch>
              <a:fillRect l="0" t="0" r="0" b="0"/>
            </a:stretch>
          </a:blipFill>
        </p:spPr>
      </p:sp>
      <p:sp>
        <p:nvSpPr>
          <p:cNvPr name="Freeform 3" id="3"/>
          <p:cNvSpPr/>
          <p:nvPr/>
        </p:nvSpPr>
        <p:spPr>
          <a:xfrm flipH="false" flipV="false" rot="8100000">
            <a:off x="2213219" y="2905923"/>
            <a:ext cx="5469632" cy="4475153"/>
          </a:xfrm>
          <a:custGeom>
            <a:avLst/>
            <a:gdLst/>
            <a:ahLst/>
            <a:cxnLst/>
            <a:rect r="r" b="b" t="t" l="l"/>
            <a:pathLst>
              <a:path h="4475153" w="5469632">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88427" y="3960126"/>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938341">
            <a:off x="4404308" y="5806723"/>
            <a:ext cx="9721895" cy="10809612"/>
          </a:xfrm>
          <a:custGeom>
            <a:avLst/>
            <a:gdLst/>
            <a:ahLst/>
            <a:cxnLst/>
            <a:rect r="r" b="b" t="t" l="l"/>
            <a:pathLst>
              <a:path h="10809612" w="9721895">
                <a:moveTo>
                  <a:pt x="0" y="0"/>
                </a:moveTo>
                <a:lnTo>
                  <a:pt x="9721895" y="0"/>
                </a:lnTo>
                <a:lnTo>
                  <a:pt x="9721895" y="10809612"/>
                </a:lnTo>
                <a:lnTo>
                  <a:pt x="0" y="10809612"/>
                </a:lnTo>
                <a:lnTo>
                  <a:pt x="0" y="0"/>
                </a:lnTo>
                <a:close/>
              </a:path>
            </a:pathLst>
          </a:custGeom>
          <a:blipFill>
            <a:blip r:embed="rId6"/>
            <a:stretch>
              <a:fillRect l="0" t="0" r="0" b="0"/>
            </a:stretch>
          </a:blipFill>
        </p:spPr>
      </p:sp>
      <p:sp>
        <p:nvSpPr>
          <p:cNvPr name="Freeform 6" id="6"/>
          <p:cNvSpPr/>
          <p:nvPr/>
        </p:nvSpPr>
        <p:spPr>
          <a:xfrm flipH="false" flipV="false" rot="0">
            <a:off x="-2672048" y="2558066"/>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203235">
            <a:off x="156670" y="-1019161"/>
            <a:ext cx="9145556" cy="4738275"/>
          </a:xfrm>
          <a:custGeom>
            <a:avLst/>
            <a:gdLst/>
            <a:ahLst/>
            <a:cxnLst/>
            <a:rect r="r" b="b" t="t" l="l"/>
            <a:pathLst>
              <a:path h="4738275" w="9145556">
                <a:moveTo>
                  <a:pt x="0" y="0"/>
                </a:moveTo>
                <a:lnTo>
                  <a:pt x="9145556" y="0"/>
                </a:lnTo>
                <a:lnTo>
                  <a:pt x="9145556" y="4738275"/>
                </a:lnTo>
                <a:lnTo>
                  <a:pt x="0" y="4738275"/>
                </a:lnTo>
                <a:lnTo>
                  <a:pt x="0" y="0"/>
                </a:lnTo>
                <a:close/>
              </a:path>
            </a:pathLst>
          </a:custGeom>
          <a:blipFill>
            <a:blip r:embed="rId6"/>
            <a:stretch>
              <a:fillRect l="0" t="-114609" r="0" b="0"/>
            </a:stretch>
          </a:blipFill>
        </p:spPr>
      </p:sp>
      <p:sp>
        <p:nvSpPr>
          <p:cNvPr name="TextBox 8" id="8"/>
          <p:cNvSpPr txBox="true"/>
          <p:nvPr/>
        </p:nvSpPr>
        <p:spPr>
          <a:xfrm rot="0">
            <a:off x="8161986" y="3902976"/>
            <a:ext cx="9786760" cy="3187700"/>
          </a:xfrm>
          <a:prstGeom prst="rect">
            <a:avLst/>
          </a:prstGeom>
        </p:spPr>
        <p:txBody>
          <a:bodyPr anchor="t" rtlCol="false" tIns="0" lIns="0" bIns="0" rIns="0">
            <a:spAutoFit/>
          </a:bodyPr>
          <a:lstStyle/>
          <a:p>
            <a:pPr>
              <a:lnSpc>
                <a:spcPts val="12699"/>
              </a:lnSpc>
            </a:pPr>
            <a:r>
              <a:rPr lang="en-US" sz="9999">
                <a:solidFill>
                  <a:srgbClr val="273384"/>
                </a:solidFill>
                <a:latin typeface="Eczar Bold"/>
              </a:rPr>
              <a:t>MODELLING WITH TF-IDF</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362479" y="505977"/>
            <a:ext cx="10161546" cy="3457021"/>
          </a:xfrm>
          <a:custGeom>
            <a:avLst/>
            <a:gdLst/>
            <a:ahLst/>
            <a:cxnLst/>
            <a:rect r="r" b="b" t="t" l="l"/>
            <a:pathLst>
              <a:path h="3457021" w="10161546">
                <a:moveTo>
                  <a:pt x="0" y="0"/>
                </a:moveTo>
                <a:lnTo>
                  <a:pt x="10161546" y="0"/>
                </a:lnTo>
                <a:lnTo>
                  <a:pt x="10161546" y="3457021"/>
                </a:lnTo>
                <a:lnTo>
                  <a:pt x="0" y="3457021"/>
                </a:lnTo>
                <a:lnTo>
                  <a:pt x="0" y="0"/>
                </a:lnTo>
                <a:close/>
              </a:path>
            </a:pathLst>
          </a:custGeom>
          <a:blipFill>
            <a:blip r:embed="rId4"/>
            <a:stretch>
              <a:fillRect l="0" t="0" r="0" b="0"/>
            </a:stretch>
          </a:blipFill>
        </p:spPr>
      </p:sp>
      <p:sp>
        <p:nvSpPr>
          <p:cNvPr name="Freeform 8" id="8"/>
          <p:cNvSpPr/>
          <p:nvPr/>
        </p:nvSpPr>
        <p:spPr>
          <a:xfrm flipH="false" flipV="false" rot="0">
            <a:off x="1028700" y="4266555"/>
            <a:ext cx="8043711" cy="5706527"/>
          </a:xfrm>
          <a:custGeom>
            <a:avLst/>
            <a:gdLst/>
            <a:ahLst/>
            <a:cxnLst/>
            <a:rect r="r" b="b" t="t" l="l"/>
            <a:pathLst>
              <a:path h="5706527" w="8043711">
                <a:moveTo>
                  <a:pt x="0" y="0"/>
                </a:moveTo>
                <a:lnTo>
                  <a:pt x="8043711" y="0"/>
                </a:lnTo>
                <a:lnTo>
                  <a:pt x="8043711" y="5706527"/>
                </a:lnTo>
                <a:lnTo>
                  <a:pt x="0" y="5706527"/>
                </a:lnTo>
                <a:lnTo>
                  <a:pt x="0" y="0"/>
                </a:lnTo>
                <a:close/>
              </a:path>
            </a:pathLst>
          </a:custGeom>
          <a:blipFill>
            <a:blip r:embed="rId5"/>
            <a:stretch>
              <a:fillRect l="0" t="0" r="0" b="0"/>
            </a:stretch>
          </a:blipFill>
        </p:spPr>
      </p:sp>
      <p:sp>
        <p:nvSpPr>
          <p:cNvPr name="Freeform 9" id="9"/>
          <p:cNvSpPr/>
          <p:nvPr/>
        </p:nvSpPr>
        <p:spPr>
          <a:xfrm flipH="false" flipV="false" rot="0">
            <a:off x="9554617" y="4203771"/>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752144" y="402252"/>
            <a:ext cx="6821603" cy="351472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273384"/>
                </a:solidFill>
                <a:latin typeface="Eczar Semi-Bold"/>
              </a:rPr>
              <a:t>1. Logistic Regression (TF-IDF)</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387484" y="460159"/>
            <a:ext cx="10111535" cy="3548657"/>
          </a:xfrm>
          <a:custGeom>
            <a:avLst/>
            <a:gdLst/>
            <a:ahLst/>
            <a:cxnLst/>
            <a:rect r="r" b="b" t="t" l="l"/>
            <a:pathLst>
              <a:path h="3548657" w="10111535">
                <a:moveTo>
                  <a:pt x="0" y="0"/>
                </a:moveTo>
                <a:lnTo>
                  <a:pt x="10111535" y="0"/>
                </a:lnTo>
                <a:lnTo>
                  <a:pt x="10111535" y="3548657"/>
                </a:lnTo>
                <a:lnTo>
                  <a:pt x="0" y="3548657"/>
                </a:lnTo>
                <a:lnTo>
                  <a:pt x="0" y="0"/>
                </a:lnTo>
                <a:close/>
              </a:path>
            </a:pathLst>
          </a:custGeom>
          <a:blipFill>
            <a:blip r:embed="rId4"/>
            <a:stretch>
              <a:fillRect l="0" t="0" r="0" b="0"/>
            </a:stretch>
          </a:blipFill>
        </p:spPr>
      </p:sp>
      <p:sp>
        <p:nvSpPr>
          <p:cNvPr name="Freeform 8" id="8"/>
          <p:cNvSpPr/>
          <p:nvPr/>
        </p:nvSpPr>
        <p:spPr>
          <a:xfrm flipH="false" flipV="false" rot="0">
            <a:off x="1100289" y="4329339"/>
            <a:ext cx="8043711" cy="5706527"/>
          </a:xfrm>
          <a:custGeom>
            <a:avLst/>
            <a:gdLst/>
            <a:ahLst/>
            <a:cxnLst/>
            <a:rect r="r" b="b" t="t" l="l"/>
            <a:pathLst>
              <a:path h="5706527" w="8043711">
                <a:moveTo>
                  <a:pt x="0" y="0"/>
                </a:moveTo>
                <a:lnTo>
                  <a:pt x="8043711" y="0"/>
                </a:lnTo>
                <a:lnTo>
                  <a:pt x="8043711" y="5706526"/>
                </a:lnTo>
                <a:lnTo>
                  <a:pt x="0" y="5706526"/>
                </a:lnTo>
                <a:lnTo>
                  <a:pt x="0" y="0"/>
                </a:lnTo>
                <a:close/>
              </a:path>
            </a:pathLst>
          </a:custGeom>
          <a:blipFill>
            <a:blip r:embed="rId5"/>
            <a:stretch>
              <a:fillRect l="0" t="0" r="0" b="0"/>
            </a:stretch>
          </a:blipFill>
        </p:spPr>
      </p:sp>
      <p:sp>
        <p:nvSpPr>
          <p:cNvPr name="Freeform 9" id="9"/>
          <p:cNvSpPr/>
          <p:nvPr/>
        </p:nvSpPr>
        <p:spPr>
          <a:xfrm flipH="false" flipV="false" rot="0">
            <a:off x="9554617" y="4266555"/>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02252"/>
            <a:ext cx="5275191" cy="351472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273384"/>
                </a:solidFill>
                <a:latin typeface="Eczar Semi-Bold"/>
              </a:rPr>
              <a:t>2. Naive Bayes (TF-IDF)</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9" id="9"/>
          <p:cNvSpPr/>
          <p:nvPr/>
        </p:nvSpPr>
        <p:spPr>
          <a:xfrm flipH="false" flipV="false" rot="0">
            <a:off x="5198919" y="1771425"/>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59106" y="2391128"/>
            <a:ext cx="6542070" cy="5504744"/>
          </a:xfrm>
          <a:custGeom>
            <a:avLst/>
            <a:gdLst/>
            <a:ahLst/>
            <a:cxnLst/>
            <a:rect r="r" b="b" t="t" l="l"/>
            <a:pathLst>
              <a:path h="5504744" w="6542070">
                <a:moveTo>
                  <a:pt x="0" y="0"/>
                </a:moveTo>
                <a:lnTo>
                  <a:pt x="6542071" y="0"/>
                </a:lnTo>
                <a:lnTo>
                  <a:pt x="6542071" y="5504744"/>
                </a:lnTo>
                <a:lnTo>
                  <a:pt x="0" y="5504744"/>
                </a:lnTo>
                <a:lnTo>
                  <a:pt x="0" y="0"/>
                </a:lnTo>
                <a:close/>
              </a:path>
            </a:pathLst>
          </a:custGeom>
          <a:blipFill>
            <a:blip r:embed="rId9"/>
            <a:stretch>
              <a:fillRect l="0" t="0" r="0" b="0"/>
            </a:stretch>
          </a:blipFill>
        </p:spPr>
      </p:sp>
      <p:sp>
        <p:nvSpPr>
          <p:cNvPr name="TextBox 11" id="11"/>
          <p:cNvSpPr txBox="true"/>
          <p:nvPr/>
        </p:nvSpPr>
        <p:spPr>
          <a:xfrm rot="0">
            <a:off x="7936803" y="3244215"/>
            <a:ext cx="8024592" cy="3674745"/>
          </a:xfrm>
          <a:prstGeom prst="rect">
            <a:avLst/>
          </a:prstGeom>
        </p:spPr>
        <p:txBody>
          <a:bodyPr anchor="t" rtlCol="false" tIns="0" lIns="0" bIns="0" rIns="0">
            <a:spAutoFit/>
          </a:bodyPr>
          <a:lstStyle/>
          <a:p>
            <a:pPr algn="ctr">
              <a:lnSpc>
                <a:spcPts val="4890"/>
              </a:lnSpc>
            </a:pPr>
            <a:r>
              <a:rPr lang="en-US" sz="3000">
                <a:solidFill>
                  <a:srgbClr val="000000"/>
                </a:solidFill>
                <a:latin typeface="Raleway 1"/>
              </a:rPr>
              <a:t>Data yang digunakan untuk Latihan Klasifikasi Teks adalah Hate Speech Twitter, yaitu data tweet yang telah diberi label apakah tweet tersebut memuat ujaran kebencian (HS=1) dan tidak memuat ujaran kebencian (HS=0).</a:t>
            </a:r>
          </a:p>
        </p:txBody>
      </p:sp>
      <p:sp>
        <p:nvSpPr>
          <p:cNvPr name="TextBox 12" id="12"/>
          <p:cNvSpPr txBox="true"/>
          <p:nvPr/>
        </p:nvSpPr>
        <p:spPr>
          <a:xfrm rot="0">
            <a:off x="5198919" y="222440"/>
            <a:ext cx="789016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Dataset</a:t>
            </a:r>
          </a:p>
        </p:txBody>
      </p:sp>
      <p:sp>
        <p:nvSpPr>
          <p:cNvPr name="TextBox 13" id="13"/>
          <p:cNvSpPr txBox="true"/>
          <p:nvPr/>
        </p:nvSpPr>
        <p:spPr>
          <a:xfrm rot="0">
            <a:off x="1990979" y="7914922"/>
            <a:ext cx="5610197" cy="581025"/>
          </a:xfrm>
          <a:prstGeom prst="rect">
            <a:avLst/>
          </a:prstGeom>
        </p:spPr>
        <p:txBody>
          <a:bodyPr anchor="t" rtlCol="false" tIns="0" lIns="0" bIns="0" rIns="0">
            <a:spAutoFit/>
          </a:bodyPr>
          <a:lstStyle/>
          <a:p>
            <a:pPr algn="r">
              <a:lnSpc>
                <a:spcPts val="4800"/>
              </a:lnSpc>
            </a:pPr>
            <a:r>
              <a:rPr lang="en-US" sz="3000">
                <a:solidFill>
                  <a:srgbClr val="000000"/>
                </a:solidFill>
                <a:latin typeface="Raleway 2"/>
              </a:rPr>
              <a:t>*Sumber : Kak Laily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368705" y="434182"/>
            <a:ext cx="10149094" cy="3600612"/>
          </a:xfrm>
          <a:custGeom>
            <a:avLst/>
            <a:gdLst/>
            <a:ahLst/>
            <a:cxnLst/>
            <a:rect r="r" b="b" t="t" l="l"/>
            <a:pathLst>
              <a:path h="3600612" w="10149094">
                <a:moveTo>
                  <a:pt x="0" y="0"/>
                </a:moveTo>
                <a:lnTo>
                  <a:pt x="10149094" y="0"/>
                </a:lnTo>
                <a:lnTo>
                  <a:pt x="10149094" y="3600612"/>
                </a:lnTo>
                <a:lnTo>
                  <a:pt x="0" y="3600612"/>
                </a:lnTo>
                <a:lnTo>
                  <a:pt x="0" y="0"/>
                </a:lnTo>
                <a:close/>
              </a:path>
            </a:pathLst>
          </a:custGeom>
          <a:blipFill>
            <a:blip r:embed="rId4"/>
            <a:stretch>
              <a:fillRect l="0" t="0" r="0" b="0"/>
            </a:stretch>
          </a:blipFill>
        </p:spPr>
      </p:sp>
      <p:sp>
        <p:nvSpPr>
          <p:cNvPr name="Freeform 8" id="8"/>
          <p:cNvSpPr/>
          <p:nvPr/>
        </p:nvSpPr>
        <p:spPr>
          <a:xfrm flipH="false" flipV="false" rot="0">
            <a:off x="1028700" y="4392122"/>
            <a:ext cx="8043711" cy="5706527"/>
          </a:xfrm>
          <a:custGeom>
            <a:avLst/>
            <a:gdLst/>
            <a:ahLst/>
            <a:cxnLst/>
            <a:rect r="r" b="b" t="t" l="l"/>
            <a:pathLst>
              <a:path h="5706527" w="8043711">
                <a:moveTo>
                  <a:pt x="0" y="0"/>
                </a:moveTo>
                <a:lnTo>
                  <a:pt x="8043711" y="0"/>
                </a:lnTo>
                <a:lnTo>
                  <a:pt x="8043711" y="5706527"/>
                </a:lnTo>
                <a:lnTo>
                  <a:pt x="0" y="5706527"/>
                </a:lnTo>
                <a:lnTo>
                  <a:pt x="0" y="0"/>
                </a:lnTo>
                <a:close/>
              </a:path>
            </a:pathLst>
          </a:custGeom>
          <a:blipFill>
            <a:blip r:embed="rId5"/>
            <a:stretch>
              <a:fillRect l="0" t="0" r="0" b="0"/>
            </a:stretch>
          </a:blipFill>
        </p:spPr>
      </p:sp>
      <p:sp>
        <p:nvSpPr>
          <p:cNvPr name="Freeform 9" id="9"/>
          <p:cNvSpPr/>
          <p:nvPr/>
        </p:nvSpPr>
        <p:spPr>
          <a:xfrm flipH="false" flipV="false" rot="0">
            <a:off x="9554617" y="4329339"/>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02252"/>
            <a:ext cx="5275191" cy="3514725"/>
          </a:xfrm>
          <a:prstGeom prst="rect">
            <a:avLst/>
          </a:prstGeom>
        </p:spPr>
        <p:txBody>
          <a:bodyPr anchor="t" rtlCol="false" tIns="0" lIns="0" bIns="0" rIns="0">
            <a:spAutoFit/>
          </a:bodyPr>
          <a:lstStyle/>
          <a:p>
            <a:pPr>
              <a:lnSpc>
                <a:spcPts val="9240"/>
              </a:lnSpc>
            </a:pPr>
            <a:r>
              <a:rPr lang="en-US" sz="7700">
                <a:solidFill>
                  <a:srgbClr val="273384"/>
                </a:solidFill>
                <a:latin typeface="Eczar Semi-Bold"/>
              </a:rPr>
              <a:t>3. SVM Linear</a:t>
            </a:r>
          </a:p>
          <a:p>
            <a:pPr algn="l" marL="0" indent="0" lvl="0">
              <a:lnSpc>
                <a:spcPts val="9240"/>
              </a:lnSpc>
              <a:spcBef>
                <a:spcPct val="0"/>
              </a:spcBef>
            </a:pPr>
            <a:r>
              <a:rPr lang="en-US" sz="7700">
                <a:solidFill>
                  <a:srgbClr val="273384"/>
                </a:solidFill>
                <a:latin typeface="Eczar Semi-Bold"/>
              </a:rPr>
              <a:t>(TF-IDF)</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400090" y="485040"/>
            <a:ext cx="10086324" cy="3498896"/>
          </a:xfrm>
          <a:custGeom>
            <a:avLst/>
            <a:gdLst/>
            <a:ahLst/>
            <a:cxnLst/>
            <a:rect r="r" b="b" t="t" l="l"/>
            <a:pathLst>
              <a:path h="3498896" w="10086324">
                <a:moveTo>
                  <a:pt x="0" y="0"/>
                </a:moveTo>
                <a:lnTo>
                  <a:pt x="10086324" y="0"/>
                </a:lnTo>
                <a:lnTo>
                  <a:pt x="10086324" y="3498896"/>
                </a:lnTo>
                <a:lnTo>
                  <a:pt x="0" y="3498896"/>
                </a:lnTo>
                <a:lnTo>
                  <a:pt x="0" y="0"/>
                </a:lnTo>
                <a:close/>
              </a:path>
            </a:pathLst>
          </a:custGeom>
          <a:blipFill>
            <a:blip r:embed="rId4"/>
            <a:stretch>
              <a:fillRect l="0" t="0" r="0" b="0"/>
            </a:stretch>
          </a:blipFill>
        </p:spPr>
      </p:sp>
      <p:sp>
        <p:nvSpPr>
          <p:cNvPr name="Freeform 8" id="8"/>
          <p:cNvSpPr/>
          <p:nvPr/>
        </p:nvSpPr>
        <p:spPr>
          <a:xfrm flipH="false" flipV="false" rot="0">
            <a:off x="1100289" y="4266555"/>
            <a:ext cx="8043711" cy="5706527"/>
          </a:xfrm>
          <a:custGeom>
            <a:avLst/>
            <a:gdLst/>
            <a:ahLst/>
            <a:cxnLst/>
            <a:rect r="r" b="b" t="t" l="l"/>
            <a:pathLst>
              <a:path h="5706527" w="8043711">
                <a:moveTo>
                  <a:pt x="0" y="0"/>
                </a:moveTo>
                <a:lnTo>
                  <a:pt x="8043711" y="0"/>
                </a:lnTo>
                <a:lnTo>
                  <a:pt x="8043711" y="5706527"/>
                </a:lnTo>
                <a:lnTo>
                  <a:pt x="0" y="5706527"/>
                </a:lnTo>
                <a:lnTo>
                  <a:pt x="0" y="0"/>
                </a:lnTo>
                <a:close/>
              </a:path>
            </a:pathLst>
          </a:custGeom>
          <a:blipFill>
            <a:blip r:embed="rId5"/>
            <a:stretch>
              <a:fillRect l="0" t="0" r="0" b="0"/>
            </a:stretch>
          </a:blipFill>
        </p:spPr>
      </p:sp>
      <p:sp>
        <p:nvSpPr>
          <p:cNvPr name="Freeform 9" id="9"/>
          <p:cNvSpPr/>
          <p:nvPr/>
        </p:nvSpPr>
        <p:spPr>
          <a:xfrm flipH="false" flipV="false" rot="0">
            <a:off x="9554617" y="4203771"/>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52055"/>
            <a:ext cx="5275191" cy="2343150"/>
          </a:xfrm>
          <a:prstGeom prst="rect">
            <a:avLst/>
          </a:prstGeom>
        </p:spPr>
        <p:txBody>
          <a:bodyPr anchor="t" rtlCol="false" tIns="0" lIns="0" bIns="0" rIns="0">
            <a:spAutoFit/>
          </a:bodyPr>
          <a:lstStyle/>
          <a:p>
            <a:pPr>
              <a:lnSpc>
                <a:spcPts val="9240"/>
              </a:lnSpc>
            </a:pPr>
            <a:r>
              <a:rPr lang="en-US" sz="7700">
                <a:solidFill>
                  <a:srgbClr val="273384"/>
                </a:solidFill>
                <a:latin typeface="Eczar Semi-Bold"/>
              </a:rPr>
              <a:t>4. KNN</a:t>
            </a:r>
          </a:p>
          <a:p>
            <a:pPr algn="l" marL="0" indent="0" lvl="0">
              <a:lnSpc>
                <a:spcPts val="9240"/>
              </a:lnSpc>
              <a:spcBef>
                <a:spcPct val="0"/>
              </a:spcBef>
            </a:pPr>
            <a:r>
              <a:rPr lang="en-US" sz="7700">
                <a:solidFill>
                  <a:srgbClr val="273384"/>
                </a:solidFill>
                <a:latin typeface="Eczar Semi-Bold"/>
              </a:rPr>
              <a:t>(TF-IDF)</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383298" y="466167"/>
            <a:ext cx="10119908" cy="3536642"/>
          </a:xfrm>
          <a:custGeom>
            <a:avLst/>
            <a:gdLst/>
            <a:ahLst/>
            <a:cxnLst/>
            <a:rect r="r" b="b" t="t" l="l"/>
            <a:pathLst>
              <a:path h="3536642" w="10119908">
                <a:moveTo>
                  <a:pt x="0" y="0"/>
                </a:moveTo>
                <a:lnTo>
                  <a:pt x="10119908" y="0"/>
                </a:lnTo>
                <a:lnTo>
                  <a:pt x="10119908" y="3536641"/>
                </a:lnTo>
                <a:lnTo>
                  <a:pt x="0" y="3536641"/>
                </a:lnTo>
                <a:lnTo>
                  <a:pt x="0" y="0"/>
                </a:lnTo>
                <a:close/>
              </a:path>
            </a:pathLst>
          </a:custGeom>
          <a:blipFill>
            <a:blip r:embed="rId4"/>
            <a:stretch>
              <a:fillRect l="0" t="0" r="0" b="0"/>
            </a:stretch>
          </a:blipFill>
        </p:spPr>
      </p:sp>
      <p:sp>
        <p:nvSpPr>
          <p:cNvPr name="Freeform 8" id="8"/>
          <p:cNvSpPr/>
          <p:nvPr/>
        </p:nvSpPr>
        <p:spPr>
          <a:xfrm flipH="false" flipV="false" rot="0">
            <a:off x="1028700" y="4266555"/>
            <a:ext cx="8043711" cy="5706527"/>
          </a:xfrm>
          <a:custGeom>
            <a:avLst/>
            <a:gdLst/>
            <a:ahLst/>
            <a:cxnLst/>
            <a:rect r="r" b="b" t="t" l="l"/>
            <a:pathLst>
              <a:path h="5706527" w="8043711">
                <a:moveTo>
                  <a:pt x="0" y="0"/>
                </a:moveTo>
                <a:lnTo>
                  <a:pt x="8043711" y="0"/>
                </a:lnTo>
                <a:lnTo>
                  <a:pt x="8043711" y="5706527"/>
                </a:lnTo>
                <a:lnTo>
                  <a:pt x="0" y="5706527"/>
                </a:lnTo>
                <a:lnTo>
                  <a:pt x="0" y="0"/>
                </a:lnTo>
                <a:close/>
              </a:path>
            </a:pathLst>
          </a:custGeom>
          <a:blipFill>
            <a:blip r:embed="rId5"/>
            <a:stretch>
              <a:fillRect l="0" t="0" r="0" b="0"/>
            </a:stretch>
          </a:blipFill>
        </p:spPr>
      </p:sp>
      <p:sp>
        <p:nvSpPr>
          <p:cNvPr name="Freeform 9" id="9"/>
          <p:cNvSpPr/>
          <p:nvPr/>
        </p:nvSpPr>
        <p:spPr>
          <a:xfrm flipH="false" flipV="false" rot="0">
            <a:off x="9554617" y="4203771"/>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09071"/>
            <a:ext cx="5275191" cy="3514725"/>
          </a:xfrm>
          <a:prstGeom prst="rect">
            <a:avLst/>
          </a:prstGeom>
        </p:spPr>
        <p:txBody>
          <a:bodyPr anchor="t" rtlCol="false" tIns="0" lIns="0" bIns="0" rIns="0">
            <a:spAutoFit/>
          </a:bodyPr>
          <a:lstStyle/>
          <a:p>
            <a:pPr>
              <a:lnSpc>
                <a:spcPts val="9240"/>
              </a:lnSpc>
            </a:pPr>
            <a:r>
              <a:rPr lang="en-US" sz="7700">
                <a:solidFill>
                  <a:srgbClr val="273384"/>
                </a:solidFill>
                <a:latin typeface="Eczar Semi-Bold"/>
              </a:rPr>
              <a:t>5. Decision Tree</a:t>
            </a:r>
          </a:p>
          <a:p>
            <a:pPr algn="l" marL="0" indent="0" lvl="0">
              <a:lnSpc>
                <a:spcPts val="9240"/>
              </a:lnSpc>
              <a:spcBef>
                <a:spcPct val="0"/>
              </a:spcBef>
            </a:pPr>
            <a:r>
              <a:rPr lang="en-US" sz="7700">
                <a:solidFill>
                  <a:srgbClr val="273384"/>
                </a:solidFill>
                <a:latin typeface="Eczar Semi-Bold"/>
              </a:rPr>
              <a:t>(TF-IDF)</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379119" y="450894"/>
            <a:ext cx="10128266" cy="3567188"/>
          </a:xfrm>
          <a:custGeom>
            <a:avLst/>
            <a:gdLst/>
            <a:ahLst/>
            <a:cxnLst/>
            <a:rect r="r" b="b" t="t" l="l"/>
            <a:pathLst>
              <a:path h="3567188" w="10128266">
                <a:moveTo>
                  <a:pt x="0" y="0"/>
                </a:moveTo>
                <a:lnTo>
                  <a:pt x="10128266" y="0"/>
                </a:lnTo>
                <a:lnTo>
                  <a:pt x="10128266" y="3567188"/>
                </a:lnTo>
                <a:lnTo>
                  <a:pt x="0" y="3567188"/>
                </a:lnTo>
                <a:lnTo>
                  <a:pt x="0" y="0"/>
                </a:lnTo>
                <a:close/>
              </a:path>
            </a:pathLst>
          </a:custGeom>
          <a:blipFill>
            <a:blip r:embed="rId4"/>
            <a:stretch>
              <a:fillRect l="0" t="0" r="0" b="0"/>
            </a:stretch>
          </a:blipFill>
        </p:spPr>
      </p:sp>
      <p:sp>
        <p:nvSpPr>
          <p:cNvPr name="Freeform 8" id="8"/>
          <p:cNvSpPr/>
          <p:nvPr/>
        </p:nvSpPr>
        <p:spPr>
          <a:xfrm flipH="false" flipV="false" rot="0">
            <a:off x="1028700" y="4266555"/>
            <a:ext cx="8043711" cy="5706527"/>
          </a:xfrm>
          <a:custGeom>
            <a:avLst/>
            <a:gdLst/>
            <a:ahLst/>
            <a:cxnLst/>
            <a:rect r="r" b="b" t="t" l="l"/>
            <a:pathLst>
              <a:path h="5706527" w="8043711">
                <a:moveTo>
                  <a:pt x="0" y="0"/>
                </a:moveTo>
                <a:lnTo>
                  <a:pt x="8043711" y="0"/>
                </a:lnTo>
                <a:lnTo>
                  <a:pt x="8043711" y="5706527"/>
                </a:lnTo>
                <a:lnTo>
                  <a:pt x="0" y="5706527"/>
                </a:lnTo>
                <a:lnTo>
                  <a:pt x="0" y="0"/>
                </a:lnTo>
                <a:close/>
              </a:path>
            </a:pathLst>
          </a:custGeom>
          <a:blipFill>
            <a:blip r:embed="rId5"/>
            <a:stretch>
              <a:fillRect l="0" t="0" r="0" b="0"/>
            </a:stretch>
          </a:blipFill>
        </p:spPr>
      </p:sp>
      <p:sp>
        <p:nvSpPr>
          <p:cNvPr name="Freeform 9" id="9"/>
          <p:cNvSpPr/>
          <p:nvPr/>
        </p:nvSpPr>
        <p:spPr>
          <a:xfrm flipH="false" flipV="false" rot="0">
            <a:off x="9554617" y="4203771"/>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09071"/>
            <a:ext cx="5275191" cy="3514725"/>
          </a:xfrm>
          <a:prstGeom prst="rect">
            <a:avLst/>
          </a:prstGeom>
        </p:spPr>
        <p:txBody>
          <a:bodyPr anchor="t" rtlCol="false" tIns="0" lIns="0" bIns="0" rIns="0">
            <a:spAutoFit/>
          </a:bodyPr>
          <a:lstStyle/>
          <a:p>
            <a:pPr>
              <a:lnSpc>
                <a:spcPts val="9240"/>
              </a:lnSpc>
            </a:pPr>
            <a:r>
              <a:rPr lang="en-US" sz="7700">
                <a:solidFill>
                  <a:srgbClr val="273384"/>
                </a:solidFill>
                <a:latin typeface="Eczar Semi-Bold"/>
              </a:rPr>
              <a:t>6. Random Forest</a:t>
            </a:r>
          </a:p>
          <a:p>
            <a:pPr algn="l" marL="0" indent="0" lvl="0">
              <a:lnSpc>
                <a:spcPts val="9240"/>
              </a:lnSpc>
              <a:spcBef>
                <a:spcPct val="0"/>
              </a:spcBef>
            </a:pPr>
            <a:r>
              <a:rPr lang="en-US" sz="7700">
                <a:solidFill>
                  <a:srgbClr val="273384"/>
                </a:solidFill>
                <a:latin typeface="Eczar Semi-Bold"/>
              </a:rPr>
              <a:t>(TF-IDF)</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383298" y="402252"/>
            <a:ext cx="10119908" cy="3664472"/>
          </a:xfrm>
          <a:custGeom>
            <a:avLst/>
            <a:gdLst/>
            <a:ahLst/>
            <a:cxnLst/>
            <a:rect r="r" b="b" t="t" l="l"/>
            <a:pathLst>
              <a:path h="3664472" w="10119908">
                <a:moveTo>
                  <a:pt x="0" y="0"/>
                </a:moveTo>
                <a:lnTo>
                  <a:pt x="10119908" y="0"/>
                </a:lnTo>
                <a:lnTo>
                  <a:pt x="10119908" y="3664472"/>
                </a:lnTo>
                <a:lnTo>
                  <a:pt x="0" y="3664472"/>
                </a:lnTo>
                <a:lnTo>
                  <a:pt x="0" y="0"/>
                </a:lnTo>
                <a:close/>
              </a:path>
            </a:pathLst>
          </a:custGeom>
          <a:blipFill>
            <a:blip r:embed="rId4"/>
            <a:stretch>
              <a:fillRect l="0" t="0" r="0" b="0"/>
            </a:stretch>
          </a:blipFill>
        </p:spPr>
      </p:sp>
      <p:sp>
        <p:nvSpPr>
          <p:cNvPr name="Freeform 8" id="8"/>
          <p:cNvSpPr/>
          <p:nvPr/>
        </p:nvSpPr>
        <p:spPr>
          <a:xfrm flipH="false" flipV="false" rot="0">
            <a:off x="1028700" y="4259417"/>
            <a:ext cx="8043711" cy="5706527"/>
          </a:xfrm>
          <a:custGeom>
            <a:avLst/>
            <a:gdLst/>
            <a:ahLst/>
            <a:cxnLst/>
            <a:rect r="r" b="b" t="t" l="l"/>
            <a:pathLst>
              <a:path h="5706527" w="8043711">
                <a:moveTo>
                  <a:pt x="0" y="0"/>
                </a:moveTo>
                <a:lnTo>
                  <a:pt x="8043711" y="0"/>
                </a:lnTo>
                <a:lnTo>
                  <a:pt x="8043711" y="5706527"/>
                </a:lnTo>
                <a:lnTo>
                  <a:pt x="0" y="5706527"/>
                </a:lnTo>
                <a:lnTo>
                  <a:pt x="0" y="0"/>
                </a:lnTo>
                <a:close/>
              </a:path>
            </a:pathLst>
          </a:custGeom>
          <a:blipFill>
            <a:blip r:embed="rId5"/>
            <a:stretch>
              <a:fillRect l="0" t="0" r="0" b="0"/>
            </a:stretch>
          </a:blipFill>
        </p:spPr>
      </p:sp>
      <p:sp>
        <p:nvSpPr>
          <p:cNvPr name="Freeform 9" id="9"/>
          <p:cNvSpPr/>
          <p:nvPr/>
        </p:nvSpPr>
        <p:spPr>
          <a:xfrm flipH="false" flipV="false" rot="0">
            <a:off x="9554617" y="4196634"/>
            <a:ext cx="8019129" cy="5832094"/>
          </a:xfrm>
          <a:custGeom>
            <a:avLst/>
            <a:gdLst/>
            <a:ahLst/>
            <a:cxnLst/>
            <a:rect r="r" b="b" t="t" l="l"/>
            <a:pathLst>
              <a:path h="5832094" w="8019129">
                <a:moveTo>
                  <a:pt x="0" y="0"/>
                </a:moveTo>
                <a:lnTo>
                  <a:pt x="8019130" y="0"/>
                </a:lnTo>
                <a:lnTo>
                  <a:pt x="8019130" y="5832094"/>
                </a:lnTo>
                <a:lnTo>
                  <a:pt x="0" y="5832094"/>
                </a:lnTo>
                <a:lnTo>
                  <a:pt x="0" y="0"/>
                </a:lnTo>
                <a:close/>
              </a:path>
            </a:pathLst>
          </a:custGeom>
          <a:blipFill>
            <a:blip r:embed="rId6"/>
            <a:stretch>
              <a:fillRect l="0" t="0" r="0" b="0"/>
            </a:stretch>
          </a:blipFill>
        </p:spPr>
      </p:sp>
      <p:sp>
        <p:nvSpPr>
          <p:cNvPr name="TextBox 10" id="10"/>
          <p:cNvSpPr txBox="true"/>
          <p:nvPr/>
        </p:nvSpPr>
        <p:spPr>
          <a:xfrm rot="0">
            <a:off x="10926586" y="447884"/>
            <a:ext cx="5275191" cy="2343150"/>
          </a:xfrm>
          <a:prstGeom prst="rect">
            <a:avLst/>
          </a:prstGeom>
        </p:spPr>
        <p:txBody>
          <a:bodyPr anchor="t" rtlCol="false" tIns="0" lIns="0" bIns="0" rIns="0">
            <a:spAutoFit/>
          </a:bodyPr>
          <a:lstStyle/>
          <a:p>
            <a:pPr>
              <a:lnSpc>
                <a:spcPts val="9240"/>
              </a:lnSpc>
            </a:pPr>
            <a:r>
              <a:rPr lang="en-US" sz="7700">
                <a:solidFill>
                  <a:srgbClr val="273384"/>
                </a:solidFill>
                <a:latin typeface="Eczar Semi-Bold"/>
              </a:rPr>
              <a:t>7. XGBoost</a:t>
            </a:r>
          </a:p>
          <a:p>
            <a:pPr algn="l" marL="0" indent="0" lvl="0">
              <a:lnSpc>
                <a:spcPts val="9240"/>
              </a:lnSpc>
              <a:spcBef>
                <a:spcPct val="0"/>
              </a:spcBef>
            </a:pPr>
            <a:r>
              <a:rPr lang="en-US" sz="7700">
                <a:solidFill>
                  <a:srgbClr val="273384"/>
                </a:solidFill>
                <a:latin typeface="Eczar Semi-Bold"/>
              </a:rPr>
              <a:t>(TF-IDF)</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08434" y="-4315657"/>
            <a:ext cx="9454551" cy="11886288"/>
          </a:xfrm>
          <a:custGeom>
            <a:avLst/>
            <a:gdLst/>
            <a:ahLst/>
            <a:cxnLst/>
            <a:rect r="r" b="b" t="t" l="l"/>
            <a:pathLst>
              <a:path h="11886288" w="9454551">
                <a:moveTo>
                  <a:pt x="0" y="0"/>
                </a:moveTo>
                <a:lnTo>
                  <a:pt x="9454552" y="0"/>
                </a:lnTo>
                <a:lnTo>
                  <a:pt x="9454552" y="11886288"/>
                </a:lnTo>
                <a:lnTo>
                  <a:pt x="0" y="11886288"/>
                </a:lnTo>
                <a:lnTo>
                  <a:pt x="0" y="0"/>
                </a:lnTo>
                <a:close/>
              </a:path>
            </a:pathLst>
          </a:custGeom>
          <a:blipFill>
            <a:blip r:embed="rId2"/>
            <a:stretch>
              <a:fillRect l="0" t="0" r="0" b="0"/>
            </a:stretch>
          </a:blipFill>
        </p:spPr>
      </p:sp>
      <p:sp>
        <p:nvSpPr>
          <p:cNvPr name="Freeform 3" id="3"/>
          <p:cNvSpPr/>
          <p:nvPr/>
        </p:nvSpPr>
        <p:spPr>
          <a:xfrm flipH="false" flipV="false" rot="8100000">
            <a:off x="2213219" y="2905923"/>
            <a:ext cx="5469632" cy="4475153"/>
          </a:xfrm>
          <a:custGeom>
            <a:avLst/>
            <a:gdLst/>
            <a:ahLst/>
            <a:cxnLst/>
            <a:rect r="r" b="b" t="t" l="l"/>
            <a:pathLst>
              <a:path h="4475153" w="5469632">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88427" y="3960126"/>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938341">
            <a:off x="4404308" y="5806723"/>
            <a:ext cx="9721895" cy="10809612"/>
          </a:xfrm>
          <a:custGeom>
            <a:avLst/>
            <a:gdLst/>
            <a:ahLst/>
            <a:cxnLst/>
            <a:rect r="r" b="b" t="t" l="l"/>
            <a:pathLst>
              <a:path h="10809612" w="9721895">
                <a:moveTo>
                  <a:pt x="0" y="0"/>
                </a:moveTo>
                <a:lnTo>
                  <a:pt x="9721895" y="0"/>
                </a:lnTo>
                <a:lnTo>
                  <a:pt x="9721895" y="10809612"/>
                </a:lnTo>
                <a:lnTo>
                  <a:pt x="0" y="10809612"/>
                </a:lnTo>
                <a:lnTo>
                  <a:pt x="0" y="0"/>
                </a:lnTo>
                <a:close/>
              </a:path>
            </a:pathLst>
          </a:custGeom>
          <a:blipFill>
            <a:blip r:embed="rId6"/>
            <a:stretch>
              <a:fillRect l="0" t="0" r="0" b="0"/>
            </a:stretch>
          </a:blipFill>
        </p:spPr>
      </p:sp>
      <p:sp>
        <p:nvSpPr>
          <p:cNvPr name="Freeform 6" id="6"/>
          <p:cNvSpPr/>
          <p:nvPr/>
        </p:nvSpPr>
        <p:spPr>
          <a:xfrm flipH="false" flipV="false" rot="0">
            <a:off x="-2672048" y="2558066"/>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203235">
            <a:off x="156670" y="-1019161"/>
            <a:ext cx="9145556" cy="4738275"/>
          </a:xfrm>
          <a:custGeom>
            <a:avLst/>
            <a:gdLst/>
            <a:ahLst/>
            <a:cxnLst/>
            <a:rect r="r" b="b" t="t" l="l"/>
            <a:pathLst>
              <a:path h="4738275" w="9145556">
                <a:moveTo>
                  <a:pt x="0" y="0"/>
                </a:moveTo>
                <a:lnTo>
                  <a:pt x="9145556" y="0"/>
                </a:lnTo>
                <a:lnTo>
                  <a:pt x="9145556" y="4738275"/>
                </a:lnTo>
                <a:lnTo>
                  <a:pt x="0" y="4738275"/>
                </a:lnTo>
                <a:lnTo>
                  <a:pt x="0" y="0"/>
                </a:lnTo>
                <a:close/>
              </a:path>
            </a:pathLst>
          </a:custGeom>
          <a:blipFill>
            <a:blip r:embed="rId6"/>
            <a:stretch>
              <a:fillRect l="0" t="-114609" r="0" b="0"/>
            </a:stretch>
          </a:blipFill>
        </p:spPr>
      </p:sp>
      <p:sp>
        <p:nvSpPr>
          <p:cNvPr name="TextBox 8" id="8"/>
          <p:cNvSpPr txBox="true"/>
          <p:nvPr/>
        </p:nvSpPr>
        <p:spPr>
          <a:xfrm rot="0">
            <a:off x="8161986" y="3902976"/>
            <a:ext cx="10126014" cy="4797425"/>
          </a:xfrm>
          <a:prstGeom prst="rect">
            <a:avLst/>
          </a:prstGeom>
        </p:spPr>
        <p:txBody>
          <a:bodyPr anchor="t" rtlCol="false" tIns="0" lIns="0" bIns="0" rIns="0">
            <a:spAutoFit/>
          </a:bodyPr>
          <a:lstStyle/>
          <a:p>
            <a:pPr>
              <a:lnSpc>
                <a:spcPts val="12699"/>
              </a:lnSpc>
            </a:pPr>
            <a:r>
              <a:rPr lang="en-US" sz="9999">
                <a:solidFill>
                  <a:srgbClr val="273384"/>
                </a:solidFill>
                <a:latin typeface="Eczar Bold"/>
              </a:rPr>
              <a:t>MODELLING WITH CNN (TENSORFLOW)</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3249977" y="759759"/>
            <a:ext cx="12299666" cy="1333500"/>
          </a:xfrm>
          <a:prstGeom prst="rect">
            <a:avLst/>
          </a:prstGeom>
        </p:spPr>
        <p:txBody>
          <a:bodyPr anchor="t" rtlCol="false" tIns="0" lIns="0" bIns="0" rIns="0">
            <a:spAutoFit/>
          </a:bodyPr>
          <a:lstStyle/>
          <a:p>
            <a:pPr algn="ctr" marL="0" indent="0" lvl="0">
              <a:lnSpc>
                <a:spcPts val="10559"/>
              </a:lnSpc>
              <a:spcBef>
                <a:spcPct val="0"/>
              </a:spcBef>
            </a:pPr>
            <a:r>
              <a:rPr lang="en-US" sz="8799">
                <a:solidFill>
                  <a:srgbClr val="273384"/>
                </a:solidFill>
                <a:latin typeface="Eczar Bold"/>
              </a:rPr>
              <a:t>CNN (Tensorflow)</a:t>
            </a:r>
          </a:p>
        </p:txBody>
      </p:sp>
      <p:sp>
        <p:nvSpPr>
          <p:cNvPr name="Freeform 3" id="3"/>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4" id="4"/>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6" id="6"/>
          <p:cNvSpPr/>
          <p:nvPr/>
        </p:nvSpPr>
        <p:spPr>
          <a:xfrm flipH="false" flipV="false" rot="0">
            <a:off x="-3771997" y="2827464"/>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7" id="7"/>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8" id="8"/>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9" id="9"/>
          <p:cNvSpPr/>
          <p:nvPr/>
        </p:nvSpPr>
        <p:spPr>
          <a:xfrm flipH="false" flipV="false" rot="0">
            <a:off x="617080" y="2827464"/>
            <a:ext cx="8018727" cy="5766659"/>
          </a:xfrm>
          <a:custGeom>
            <a:avLst/>
            <a:gdLst/>
            <a:ahLst/>
            <a:cxnLst/>
            <a:rect r="r" b="b" t="t" l="l"/>
            <a:pathLst>
              <a:path h="5766659" w="8018727">
                <a:moveTo>
                  <a:pt x="0" y="0"/>
                </a:moveTo>
                <a:lnTo>
                  <a:pt x="8018727" y="0"/>
                </a:lnTo>
                <a:lnTo>
                  <a:pt x="8018727" y="5766659"/>
                </a:lnTo>
                <a:lnTo>
                  <a:pt x="0" y="5766659"/>
                </a:lnTo>
                <a:lnTo>
                  <a:pt x="0" y="0"/>
                </a:lnTo>
                <a:close/>
              </a:path>
            </a:pathLst>
          </a:custGeom>
          <a:blipFill>
            <a:blip r:embed="rId6"/>
            <a:stretch>
              <a:fillRect l="0" t="0" r="0" b="0"/>
            </a:stretch>
          </a:blipFill>
        </p:spPr>
      </p:sp>
      <p:sp>
        <p:nvSpPr>
          <p:cNvPr name="Freeform 10" id="10"/>
          <p:cNvSpPr/>
          <p:nvPr/>
        </p:nvSpPr>
        <p:spPr>
          <a:xfrm flipH="false" flipV="false" rot="0">
            <a:off x="9399810" y="2827464"/>
            <a:ext cx="7859490" cy="5766659"/>
          </a:xfrm>
          <a:custGeom>
            <a:avLst/>
            <a:gdLst/>
            <a:ahLst/>
            <a:cxnLst/>
            <a:rect r="r" b="b" t="t" l="l"/>
            <a:pathLst>
              <a:path h="5766659" w="7859490">
                <a:moveTo>
                  <a:pt x="0" y="0"/>
                </a:moveTo>
                <a:lnTo>
                  <a:pt x="7859490" y="0"/>
                </a:lnTo>
                <a:lnTo>
                  <a:pt x="7859490" y="5766659"/>
                </a:lnTo>
                <a:lnTo>
                  <a:pt x="0" y="5766659"/>
                </a:lnTo>
                <a:lnTo>
                  <a:pt x="0" y="0"/>
                </a:lnTo>
                <a:close/>
              </a:path>
            </a:pathLst>
          </a:custGeom>
          <a:blipFill>
            <a:blip r:embed="rId7"/>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3" id="3"/>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5" id="5"/>
          <p:cNvSpPr/>
          <p:nvPr/>
        </p:nvSpPr>
        <p:spPr>
          <a:xfrm flipH="false" flipV="false" rot="0">
            <a:off x="-3771997" y="2827464"/>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6" id="6"/>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false" rot="0">
            <a:off x="492840" y="652922"/>
            <a:ext cx="10128266" cy="3418555"/>
          </a:xfrm>
          <a:custGeom>
            <a:avLst/>
            <a:gdLst/>
            <a:ahLst/>
            <a:cxnLst/>
            <a:rect r="r" b="b" t="t" l="l"/>
            <a:pathLst>
              <a:path h="3418555" w="10128266">
                <a:moveTo>
                  <a:pt x="0" y="0"/>
                </a:moveTo>
                <a:lnTo>
                  <a:pt x="10128266" y="0"/>
                </a:lnTo>
                <a:lnTo>
                  <a:pt x="10128266" y="3418556"/>
                </a:lnTo>
                <a:lnTo>
                  <a:pt x="0" y="3418556"/>
                </a:lnTo>
                <a:lnTo>
                  <a:pt x="0" y="0"/>
                </a:lnTo>
                <a:close/>
              </a:path>
            </a:pathLst>
          </a:custGeom>
          <a:blipFill>
            <a:blip r:embed="rId6"/>
            <a:stretch>
              <a:fillRect l="0" t="0" r="0" b="0"/>
            </a:stretch>
          </a:blipFill>
        </p:spPr>
      </p:sp>
      <p:sp>
        <p:nvSpPr>
          <p:cNvPr name="Freeform 9" id="9"/>
          <p:cNvSpPr/>
          <p:nvPr/>
        </p:nvSpPr>
        <p:spPr>
          <a:xfrm flipH="false" flipV="false" rot="0">
            <a:off x="1028700" y="4362860"/>
            <a:ext cx="8043711" cy="5706527"/>
          </a:xfrm>
          <a:custGeom>
            <a:avLst/>
            <a:gdLst/>
            <a:ahLst/>
            <a:cxnLst/>
            <a:rect r="r" b="b" t="t" l="l"/>
            <a:pathLst>
              <a:path h="5706527" w="8043711">
                <a:moveTo>
                  <a:pt x="0" y="0"/>
                </a:moveTo>
                <a:lnTo>
                  <a:pt x="8043711" y="0"/>
                </a:lnTo>
                <a:lnTo>
                  <a:pt x="8043711" y="5706527"/>
                </a:lnTo>
                <a:lnTo>
                  <a:pt x="0" y="5706527"/>
                </a:lnTo>
                <a:lnTo>
                  <a:pt x="0" y="0"/>
                </a:lnTo>
                <a:close/>
              </a:path>
            </a:pathLst>
          </a:custGeom>
          <a:blipFill>
            <a:blip r:embed="rId7"/>
            <a:stretch>
              <a:fillRect l="0" t="0" r="0" b="0"/>
            </a:stretch>
          </a:blipFill>
        </p:spPr>
      </p:sp>
      <p:sp>
        <p:nvSpPr>
          <p:cNvPr name="Freeform 10" id="10"/>
          <p:cNvSpPr/>
          <p:nvPr/>
        </p:nvSpPr>
        <p:spPr>
          <a:xfrm flipH="false" flipV="false" rot="0">
            <a:off x="9901086" y="4237293"/>
            <a:ext cx="8019129" cy="5832094"/>
          </a:xfrm>
          <a:custGeom>
            <a:avLst/>
            <a:gdLst/>
            <a:ahLst/>
            <a:cxnLst/>
            <a:rect r="r" b="b" t="t" l="l"/>
            <a:pathLst>
              <a:path h="5832094" w="8019129">
                <a:moveTo>
                  <a:pt x="0" y="0"/>
                </a:moveTo>
                <a:lnTo>
                  <a:pt x="8019129" y="0"/>
                </a:lnTo>
                <a:lnTo>
                  <a:pt x="8019129" y="5832094"/>
                </a:lnTo>
                <a:lnTo>
                  <a:pt x="0" y="5832094"/>
                </a:lnTo>
                <a:lnTo>
                  <a:pt x="0" y="0"/>
                </a:lnTo>
                <a:close/>
              </a:path>
            </a:pathLst>
          </a:custGeom>
          <a:blipFill>
            <a:blip r:embed="rId8"/>
            <a:stretch>
              <a:fillRect l="0" t="0" r="0" b="0"/>
            </a:stretch>
          </a:blipFill>
        </p:spPr>
      </p:sp>
      <p:sp>
        <p:nvSpPr>
          <p:cNvPr name="TextBox 11" id="11"/>
          <p:cNvSpPr txBox="true"/>
          <p:nvPr/>
        </p:nvSpPr>
        <p:spPr>
          <a:xfrm rot="0">
            <a:off x="10896510" y="1028700"/>
            <a:ext cx="7391490" cy="2667000"/>
          </a:xfrm>
          <a:prstGeom prst="rect">
            <a:avLst/>
          </a:prstGeom>
        </p:spPr>
        <p:txBody>
          <a:bodyPr anchor="t" rtlCol="false" tIns="0" lIns="0" bIns="0" rIns="0">
            <a:spAutoFit/>
          </a:bodyPr>
          <a:lstStyle/>
          <a:p>
            <a:pPr marL="0" indent="0" lvl="0">
              <a:lnSpc>
                <a:spcPts val="10559"/>
              </a:lnSpc>
              <a:spcBef>
                <a:spcPct val="0"/>
              </a:spcBef>
            </a:pPr>
            <a:r>
              <a:rPr lang="en-US" sz="8799">
                <a:solidFill>
                  <a:srgbClr val="273384"/>
                </a:solidFill>
                <a:latin typeface="Eczar Bold"/>
              </a:rPr>
              <a:t>CNN (Tensorflow)</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08434" y="-4315657"/>
            <a:ext cx="9454551" cy="11886288"/>
          </a:xfrm>
          <a:custGeom>
            <a:avLst/>
            <a:gdLst/>
            <a:ahLst/>
            <a:cxnLst/>
            <a:rect r="r" b="b" t="t" l="l"/>
            <a:pathLst>
              <a:path h="11886288" w="9454551">
                <a:moveTo>
                  <a:pt x="0" y="0"/>
                </a:moveTo>
                <a:lnTo>
                  <a:pt x="9454552" y="0"/>
                </a:lnTo>
                <a:lnTo>
                  <a:pt x="9454552" y="11886288"/>
                </a:lnTo>
                <a:lnTo>
                  <a:pt x="0" y="11886288"/>
                </a:lnTo>
                <a:lnTo>
                  <a:pt x="0" y="0"/>
                </a:lnTo>
                <a:close/>
              </a:path>
            </a:pathLst>
          </a:custGeom>
          <a:blipFill>
            <a:blip r:embed="rId2"/>
            <a:stretch>
              <a:fillRect l="0" t="0" r="0" b="0"/>
            </a:stretch>
          </a:blipFill>
        </p:spPr>
      </p:sp>
      <p:sp>
        <p:nvSpPr>
          <p:cNvPr name="Freeform 3" id="3"/>
          <p:cNvSpPr/>
          <p:nvPr/>
        </p:nvSpPr>
        <p:spPr>
          <a:xfrm flipH="false" flipV="false" rot="8100000">
            <a:off x="2213219" y="2905923"/>
            <a:ext cx="5469632" cy="4475153"/>
          </a:xfrm>
          <a:custGeom>
            <a:avLst/>
            <a:gdLst/>
            <a:ahLst/>
            <a:cxnLst/>
            <a:rect r="r" b="b" t="t" l="l"/>
            <a:pathLst>
              <a:path h="4475153" w="5469632">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88427" y="3960126"/>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938341">
            <a:off x="4404308" y="5806723"/>
            <a:ext cx="9721895" cy="10809612"/>
          </a:xfrm>
          <a:custGeom>
            <a:avLst/>
            <a:gdLst/>
            <a:ahLst/>
            <a:cxnLst/>
            <a:rect r="r" b="b" t="t" l="l"/>
            <a:pathLst>
              <a:path h="10809612" w="9721895">
                <a:moveTo>
                  <a:pt x="0" y="0"/>
                </a:moveTo>
                <a:lnTo>
                  <a:pt x="9721895" y="0"/>
                </a:lnTo>
                <a:lnTo>
                  <a:pt x="9721895" y="10809612"/>
                </a:lnTo>
                <a:lnTo>
                  <a:pt x="0" y="10809612"/>
                </a:lnTo>
                <a:lnTo>
                  <a:pt x="0" y="0"/>
                </a:lnTo>
                <a:close/>
              </a:path>
            </a:pathLst>
          </a:custGeom>
          <a:blipFill>
            <a:blip r:embed="rId6"/>
            <a:stretch>
              <a:fillRect l="0" t="0" r="0" b="0"/>
            </a:stretch>
          </a:blipFill>
        </p:spPr>
      </p:sp>
      <p:sp>
        <p:nvSpPr>
          <p:cNvPr name="Freeform 6" id="6"/>
          <p:cNvSpPr/>
          <p:nvPr/>
        </p:nvSpPr>
        <p:spPr>
          <a:xfrm flipH="false" flipV="false" rot="0">
            <a:off x="-2672048" y="2558066"/>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203235">
            <a:off x="156670" y="-1019161"/>
            <a:ext cx="9145556" cy="4738275"/>
          </a:xfrm>
          <a:custGeom>
            <a:avLst/>
            <a:gdLst/>
            <a:ahLst/>
            <a:cxnLst/>
            <a:rect r="r" b="b" t="t" l="l"/>
            <a:pathLst>
              <a:path h="4738275" w="9145556">
                <a:moveTo>
                  <a:pt x="0" y="0"/>
                </a:moveTo>
                <a:lnTo>
                  <a:pt x="9145556" y="0"/>
                </a:lnTo>
                <a:lnTo>
                  <a:pt x="9145556" y="4738275"/>
                </a:lnTo>
                <a:lnTo>
                  <a:pt x="0" y="4738275"/>
                </a:lnTo>
                <a:lnTo>
                  <a:pt x="0" y="0"/>
                </a:lnTo>
                <a:close/>
              </a:path>
            </a:pathLst>
          </a:custGeom>
          <a:blipFill>
            <a:blip r:embed="rId6"/>
            <a:stretch>
              <a:fillRect l="0" t="-114609" r="0" b="0"/>
            </a:stretch>
          </a:blipFill>
        </p:spPr>
      </p:sp>
      <p:sp>
        <p:nvSpPr>
          <p:cNvPr name="TextBox 8" id="8"/>
          <p:cNvSpPr txBox="true"/>
          <p:nvPr/>
        </p:nvSpPr>
        <p:spPr>
          <a:xfrm rot="0">
            <a:off x="8161986" y="3902976"/>
            <a:ext cx="10126014" cy="1577975"/>
          </a:xfrm>
          <a:prstGeom prst="rect">
            <a:avLst/>
          </a:prstGeom>
        </p:spPr>
        <p:txBody>
          <a:bodyPr anchor="t" rtlCol="false" tIns="0" lIns="0" bIns="0" rIns="0">
            <a:spAutoFit/>
          </a:bodyPr>
          <a:lstStyle/>
          <a:p>
            <a:pPr>
              <a:lnSpc>
                <a:spcPts val="12699"/>
              </a:lnSpc>
            </a:pPr>
            <a:r>
              <a:rPr lang="en-US" sz="9999">
                <a:solidFill>
                  <a:srgbClr val="273384"/>
                </a:solidFill>
                <a:latin typeface="Eczar Bold"/>
              </a:rPr>
              <a:t>PREDIKSI</a:t>
            </a:r>
          </a:p>
        </p:txBody>
      </p:sp>
      <p:sp>
        <p:nvSpPr>
          <p:cNvPr name="TextBox 9" id="9"/>
          <p:cNvSpPr txBox="true"/>
          <p:nvPr/>
        </p:nvSpPr>
        <p:spPr>
          <a:xfrm rot="0">
            <a:off x="8464047" y="5759263"/>
            <a:ext cx="7631206" cy="2295525"/>
          </a:xfrm>
          <a:prstGeom prst="rect">
            <a:avLst/>
          </a:prstGeom>
        </p:spPr>
        <p:txBody>
          <a:bodyPr anchor="t" rtlCol="false" tIns="0" lIns="0" bIns="0" rIns="0">
            <a:spAutoFit/>
          </a:bodyPr>
          <a:lstStyle/>
          <a:p>
            <a:pPr>
              <a:lnSpc>
                <a:spcPts val="3600"/>
              </a:lnSpc>
              <a:spcBef>
                <a:spcPct val="0"/>
              </a:spcBef>
            </a:pPr>
            <a:r>
              <a:rPr lang="en-US" sz="3000">
                <a:solidFill>
                  <a:srgbClr val="273384"/>
                </a:solidFill>
                <a:latin typeface="Raleway 2"/>
              </a:rPr>
              <a:t>Model yang dipilih :</a:t>
            </a:r>
          </a:p>
          <a:p>
            <a:pPr>
              <a:lnSpc>
                <a:spcPts val="3600"/>
              </a:lnSpc>
              <a:spcBef>
                <a:spcPct val="0"/>
              </a:spcBef>
            </a:pPr>
          </a:p>
          <a:p>
            <a:pPr marL="647700" indent="-323850" lvl="1">
              <a:lnSpc>
                <a:spcPts val="3600"/>
              </a:lnSpc>
              <a:buFont typeface="Arial"/>
              <a:buChar char="•"/>
            </a:pPr>
            <a:r>
              <a:rPr lang="en-US" sz="3000">
                <a:solidFill>
                  <a:srgbClr val="273384"/>
                </a:solidFill>
                <a:latin typeface="Raleway 2"/>
              </a:rPr>
              <a:t>BOW -&gt; Model Random Forest </a:t>
            </a:r>
          </a:p>
          <a:p>
            <a:pPr marL="647700" indent="-323850" lvl="1">
              <a:lnSpc>
                <a:spcPts val="3600"/>
              </a:lnSpc>
              <a:buFont typeface="Arial"/>
              <a:buChar char="•"/>
            </a:pPr>
            <a:r>
              <a:rPr lang="en-US" sz="3000">
                <a:solidFill>
                  <a:srgbClr val="273384"/>
                </a:solidFill>
                <a:latin typeface="Raleway 2"/>
              </a:rPr>
              <a:t>TF-IDF -&gt; Model Random Forest </a:t>
            </a:r>
          </a:p>
          <a:p>
            <a:pPr marL="647700" indent="-323850" lvl="1">
              <a:lnSpc>
                <a:spcPts val="3600"/>
              </a:lnSpc>
              <a:buFont typeface="Arial"/>
              <a:buChar char="•"/>
            </a:pPr>
            <a:r>
              <a:rPr lang="en-US" sz="3000">
                <a:solidFill>
                  <a:srgbClr val="273384"/>
                </a:solidFill>
                <a:latin typeface="Raleway 2"/>
              </a:rPr>
              <a:t>Tensorflow -&gt; Model CNN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90610">
            <a:off x="15773400" y="252901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84042">
            <a:off x="-2322434" y="-4207917"/>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6086664">
            <a:off x="-894969" y="252901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784042">
            <a:off x="10703442" y="9141854"/>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1358625" y="61722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1109801">
            <a:off x="6782388" y="8344271"/>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9278873">
            <a:off x="5074209" y="958359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77312" y="-4207917"/>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0">
            <a:off x="3220774" y="2532114"/>
            <a:ext cx="11838599" cy="7691668"/>
          </a:xfrm>
          <a:custGeom>
            <a:avLst/>
            <a:gdLst/>
            <a:ahLst/>
            <a:cxnLst/>
            <a:rect r="r" b="b" t="t" l="l"/>
            <a:pathLst>
              <a:path h="7691668" w="11838599">
                <a:moveTo>
                  <a:pt x="0" y="0"/>
                </a:moveTo>
                <a:lnTo>
                  <a:pt x="11838599" y="0"/>
                </a:lnTo>
                <a:lnTo>
                  <a:pt x="11838599" y="7691668"/>
                </a:lnTo>
                <a:lnTo>
                  <a:pt x="0" y="7691668"/>
                </a:lnTo>
                <a:lnTo>
                  <a:pt x="0" y="0"/>
                </a:lnTo>
                <a:close/>
              </a:path>
            </a:pathLst>
          </a:custGeom>
          <a:blipFill>
            <a:blip r:embed="rId6"/>
            <a:stretch>
              <a:fillRect l="0" t="0" r="0" b="0"/>
            </a:stretch>
          </a:blipFill>
        </p:spPr>
      </p:sp>
      <p:sp>
        <p:nvSpPr>
          <p:cNvPr name="TextBox 11" id="11"/>
          <p:cNvSpPr txBox="true"/>
          <p:nvPr/>
        </p:nvSpPr>
        <p:spPr>
          <a:xfrm rot="0">
            <a:off x="5713367" y="284214"/>
            <a:ext cx="12574633" cy="2247900"/>
          </a:xfrm>
          <a:prstGeom prst="rect">
            <a:avLst/>
          </a:prstGeom>
        </p:spPr>
        <p:txBody>
          <a:bodyPr anchor="t" rtlCol="false" tIns="0" lIns="0" bIns="0" rIns="0">
            <a:spAutoFit/>
          </a:bodyPr>
          <a:lstStyle/>
          <a:p>
            <a:pPr algn="ctr" marL="0" indent="0" lvl="0">
              <a:lnSpc>
                <a:spcPts val="8880"/>
              </a:lnSpc>
              <a:spcBef>
                <a:spcPct val="0"/>
              </a:spcBef>
            </a:pPr>
            <a:r>
              <a:rPr lang="en-US" sz="7400">
                <a:solidFill>
                  <a:srgbClr val="273384"/>
                </a:solidFill>
                <a:latin typeface="Eczar Bold"/>
              </a:rPr>
              <a:t>Hasil Prediksi Antar Model terhadap Data Asli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508434" y="-4315657"/>
            <a:ext cx="9454551" cy="11886288"/>
          </a:xfrm>
          <a:custGeom>
            <a:avLst/>
            <a:gdLst/>
            <a:ahLst/>
            <a:cxnLst/>
            <a:rect r="r" b="b" t="t" l="l"/>
            <a:pathLst>
              <a:path h="11886288" w="9454551">
                <a:moveTo>
                  <a:pt x="0" y="0"/>
                </a:moveTo>
                <a:lnTo>
                  <a:pt x="9454552" y="0"/>
                </a:lnTo>
                <a:lnTo>
                  <a:pt x="9454552" y="11886288"/>
                </a:lnTo>
                <a:lnTo>
                  <a:pt x="0" y="11886288"/>
                </a:lnTo>
                <a:lnTo>
                  <a:pt x="0" y="0"/>
                </a:lnTo>
                <a:close/>
              </a:path>
            </a:pathLst>
          </a:custGeom>
          <a:blipFill>
            <a:blip r:embed="rId2"/>
            <a:stretch>
              <a:fillRect l="0" t="0" r="0" b="0"/>
            </a:stretch>
          </a:blipFill>
        </p:spPr>
      </p:sp>
      <p:sp>
        <p:nvSpPr>
          <p:cNvPr name="Freeform 3" id="3"/>
          <p:cNvSpPr/>
          <p:nvPr/>
        </p:nvSpPr>
        <p:spPr>
          <a:xfrm flipH="false" flipV="false" rot="8100000">
            <a:off x="2213219" y="2905923"/>
            <a:ext cx="5469632" cy="4475153"/>
          </a:xfrm>
          <a:custGeom>
            <a:avLst/>
            <a:gdLst/>
            <a:ahLst/>
            <a:cxnLst/>
            <a:rect r="r" b="b" t="t" l="l"/>
            <a:pathLst>
              <a:path h="4475153" w="5469632">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88427" y="3960126"/>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938341">
            <a:off x="4404308" y="5806723"/>
            <a:ext cx="9721895" cy="10809612"/>
          </a:xfrm>
          <a:custGeom>
            <a:avLst/>
            <a:gdLst/>
            <a:ahLst/>
            <a:cxnLst/>
            <a:rect r="r" b="b" t="t" l="l"/>
            <a:pathLst>
              <a:path h="10809612" w="9721895">
                <a:moveTo>
                  <a:pt x="0" y="0"/>
                </a:moveTo>
                <a:lnTo>
                  <a:pt x="9721895" y="0"/>
                </a:lnTo>
                <a:lnTo>
                  <a:pt x="9721895" y="10809612"/>
                </a:lnTo>
                <a:lnTo>
                  <a:pt x="0" y="10809612"/>
                </a:lnTo>
                <a:lnTo>
                  <a:pt x="0" y="0"/>
                </a:lnTo>
                <a:close/>
              </a:path>
            </a:pathLst>
          </a:custGeom>
          <a:blipFill>
            <a:blip r:embed="rId6"/>
            <a:stretch>
              <a:fillRect l="0" t="0" r="0" b="0"/>
            </a:stretch>
          </a:blipFill>
        </p:spPr>
      </p:sp>
      <p:sp>
        <p:nvSpPr>
          <p:cNvPr name="Freeform 6" id="6"/>
          <p:cNvSpPr/>
          <p:nvPr/>
        </p:nvSpPr>
        <p:spPr>
          <a:xfrm flipH="false" flipV="false" rot="0">
            <a:off x="-2672048" y="2558066"/>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203235">
            <a:off x="156670" y="-1019161"/>
            <a:ext cx="9145556" cy="4738275"/>
          </a:xfrm>
          <a:custGeom>
            <a:avLst/>
            <a:gdLst/>
            <a:ahLst/>
            <a:cxnLst/>
            <a:rect r="r" b="b" t="t" l="l"/>
            <a:pathLst>
              <a:path h="4738275" w="9145556">
                <a:moveTo>
                  <a:pt x="0" y="0"/>
                </a:moveTo>
                <a:lnTo>
                  <a:pt x="9145556" y="0"/>
                </a:lnTo>
                <a:lnTo>
                  <a:pt x="9145556" y="4738275"/>
                </a:lnTo>
                <a:lnTo>
                  <a:pt x="0" y="4738275"/>
                </a:lnTo>
                <a:lnTo>
                  <a:pt x="0" y="0"/>
                </a:lnTo>
                <a:close/>
              </a:path>
            </a:pathLst>
          </a:custGeom>
          <a:blipFill>
            <a:blip r:embed="rId6"/>
            <a:stretch>
              <a:fillRect l="0" t="-114609" r="0" b="0"/>
            </a:stretch>
          </a:blipFill>
        </p:spPr>
      </p:sp>
      <p:sp>
        <p:nvSpPr>
          <p:cNvPr name="TextBox 8" id="8"/>
          <p:cNvSpPr txBox="true"/>
          <p:nvPr/>
        </p:nvSpPr>
        <p:spPr>
          <a:xfrm rot="0">
            <a:off x="8161986" y="3902976"/>
            <a:ext cx="9786760" cy="3187700"/>
          </a:xfrm>
          <a:prstGeom prst="rect">
            <a:avLst/>
          </a:prstGeom>
        </p:spPr>
        <p:txBody>
          <a:bodyPr anchor="t" rtlCol="false" tIns="0" lIns="0" bIns="0" rIns="0">
            <a:spAutoFit/>
          </a:bodyPr>
          <a:lstStyle/>
          <a:p>
            <a:pPr>
              <a:lnSpc>
                <a:spcPts val="12699"/>
              </a:lnSpc>
            </a:pPr>
            <a:r>
              <a:rPr lang="en-US" sz="9999">
                <a:solidFill>
                  <a:srgbClr val="273384"/>
                </a:solidFill>
                <a:latin typeface="Eczar Bold"/>
              </a:rPr>
              <a:t>DATA PRE-PROCESSING</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664957" y="4022852"/>
            <a:ext cx="12837986" cy="2155571"/>
          </a:xfrm>
          <a:prstGeom prst="rect">
            <a:avLst/>
          </a:prstGeom>
        </p:spPr>
        <p:txBody>
          <a:bodyPr anchor="t" rtlCol="false" tIns="0" lIns="0" bIns="0" rIns="0">
            <a:spAutoFit/>
          </a:bodyPr>
          <a:lstStyle/>
          <a:p>
            <a:pPr algn="ctr">
              <a:lnSpc>
                <a:spcPts val="17271"/>
              </a:lnSpc>
            </a:pPr>
            <a:r>
              <a:rPr lang="en-US" sz="13599">
                <a:solidFill>
                  <a:srgbClr val="273384"/>
                </a:solidFill>
                <a:ea typeface="Eczar Bold"/>
              </a:rPr>
              <a:t>﻿THANK YOU</a:t>
            </a:r>
          </a:p>
        </p:txBody>
      </p:sp>
      <p:sp>
        <p:nvSpPr>
          <p:cNvPr name="TextBox 12" id="12"/>
          <p:cNvSpPr txBox="true"/>
          <p:nvPr/>
        </p:nvSpPr>
        <p:spPr>
          <a:xfrm rot="0">
            <a:off x="3559826" y="6847840"/>
            <a:ext cx="11170855" cy="2410460"/>
          </a:xfrm>
          <a:prstGeom prst="rect">
            <a:avLst/>
          </a:prstGeom>
        </p:spPr>
        <p:txBody>
          <a:bodyPr anchor="t" rtlCol="false" tIns="0" lIns="0" bIns="0" rIns="0">
            <a:spAutoFit/>
          </a:bodyPr>
          <a:lstStyle/>
          <a:p>
            <a:pPr algn="ctr">
              <a:lnSpc>
                <a:spcPts val="6519"/>
              </a:lnSpc>
            </a:pPr>
            <a:r>
              <a:rPr lang="en-US" sz="3999">
                <a:solidFill>
                  <a:srgbClr val="000000"/>
                </a:solidFill>
                <a:latin typeface="Raleway 1"/>
              </a:rPr>
              <a:t>Project Source:</a:t>
            </a:r>
          </a:p>
          <a:p>
            <a:pPr algn="ctr">
              <a:lnSpc>
                <a:spcPts val="6519"/>
              </a:lnSpc>
            </a:pPr>
            <a:r>
              <a:rPr lang="en-US" sz="3999" u="sng">
                <a:solidFill>
                  <a:srgbClr val="000000"/>
                </a:solidFill>
                <a:latin typeface="Raleway 1"/>
                <a:hlinkClick r:id="rId6" tooltip="https://drive.google.com/drive/folders/1vucE3KrEVlPJThQvd-Al58xdjS9M6r_b?usp=sharing"/>
              </a:rPr>
              <a:t>https://drive.google.com/drive/folders/1vucE3KrEVlPJThQvd-Al58xdjS9M6r_b?usp=sharing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1596511"/>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3932">
            <a:off x="13063879" y="-3188786"/>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5" id="5"/>
          <p:cNvSpPr txBox="true"/>
          <p:nvPr/>
        </p:nvSpPr>
        <p:spPr>
          <a:xfrm rot="0">
            <a:off x="3854213" y="198368"/>
            <a:ext cx="10142544"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Raw Dataset</a:t>
            </a:r>
          </a:p>
        </p:txBody>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TextBox 9" id="9"/>
          <p:cNvSpPr txBox="true"/>
          <p:nvPr/>
        </p:nvSpPr>
        <p:spPr>
          <a:xfrm rot="0">
            <a:off x="492417" y="1994087"/>
            <a:ext cx="3923239" cy="579120"/>
          </a:xfrm>
          <a:prstGeom prst="rect">
            <a:avLst/>
          </a:prstGeom>
        </p:spPr>
        <p:txBody>
          <a:bodyPr anchor="t" rtlCol="false" tIns="0" lIns="0" bIns="0" rIns="0">
            <a:spAutoFit/>
          </a:bodyPr>
          <a:lstStyle/>
          <a:p>
            <a:pPr algn="ctr">
              <a:lnSpc>
                <a:spcPts val="4890"/>
              </a:lnSpc>
            </a:pPr>
            <a:r>
              <a:rPr lang="en-US" sz="3000">
                <a:solidFill>
                  <a:srgbClr val="000000"/>
                </a:solidFill>
                <a:latin typeface="Raleway 1 Bold"/>
              </a:rPr>
              <a:t>BEFORE</a:t>
            </a:r>
          </a:p>
        </p:txBody>
      </p:sp>
      <p:sp>
        <p:nvSpPr>
          <p:cNvPr name="TextBox 10" id="10"/>
          <p:cNvSpPr txBox="true"/>
          <p:nvPr/>
        </p:nvSpPr>
        <p:spPr>
          <a:xfrm rot="0">
            <a:off x="2454036" y="2986222"/>
            <a:ext cx="13908610" cy="6232525"/>
          </a:xfrm>
          <a:prstGeom prst="rect">
            <a:avLst/>
          </a:prstGeom>
        </p:spPr>
        <p:txBody>
          <a:bodyPr anchor="t" rtlCol="false" tIns="0" lIns="0" bIns="0" rIns="0">
            <a:spAutoFit/>
          </a:bodyPr>
          <a:lstStyle/>
          <a:p>
            <a:pPr marL="539749" indent="-269875" lvl="1">
              <a:lnSpc>
                <a:spcPts val="4999"/>
              </a:lnSpc>
              <a:buFont typeface="Arial"/>
              <a:buChar char="•"/>
            </a:pPr>
            <a:r>
              <a:rPr lang="en-US" sz="2499">
                <a:solidFill>
                  <a:srgbClr val="000000"/>
                </a:solidFill>
                <a:latin typeface="Raleway 1"/>
              </a:rPr>
              <a:t>- disaat semua cowok berusaha melacak perhatian gue. loe lantas remehkan perhatian yg gue kasih khusus ke elo. basic elo cowok bego ! ! !' </a:t>
            </a:r>
          </a:p>
          <a:p>
            <a:pPr marL="539749" indent="-269875" lvl="1">
              <a:lnSpc>
                <a:spcPts val="4999"/>
              </a:lnSpc>
              <a:buFont typeface="Arial"/>
              <a:buChar char="•"/>
            </a:pPr>
            <a:r>
              <a:rPr lang="en-US" sz="2499">
                <a:solidFill>
                  <a:srgbClr val="000000"/>
                </a:solidFill>
                <a:latin typeface="Raleway 1"/>
              </a:rPr>
              <a:t>RT USER: USER siapa yang telat ngasih tau elu?edan sarap gue bergaul dengan cigax jifla calis sama siapa noh licew juga' </a:t>
            </a:r>
          </a:p>
          <a:p>
            <a:pPr marL="539749" indent="-269875" lvl="1">
              <a:lnSpc>
                <a:spcPts val="4999"/>
              </a:lnSpc>
              <a:buFont typeface="Arial"/>
              <a:buChar char="•"/>
            </a:pPr>
            <a:r>
              <a:rPr lang="en-US" sz="2499">
                <a:solidFill>
                  <a:srgbClr val="000000"/>
                </a:solidFill>
                <a:latin typeface="Raleway 1"/>
              </a:rPr>
              <a:t>41. Kadang aku berfikir, kenapa aku tetap percaya pada Tuhan padahal aku selalu jatuh berkali-kali. Kadang aku merasa Tuhan itu ninggalkan aku sendirian. Ketika orangtuaku berencana berpisah, ketika kakakku lebih memilih jadi Kristen. Ketika aku anak ter </a:t>
            </a:r>
          </a:p>
          <a:p>
            <a:pPr marL="539749" indent="-269875" lvl="1">
              <a:lnSpc>
                <a:spcPts val="4999"/>
              </a:lnSpc>
              <a:buFont typeface="Arial"/>
              <a:buChar char="•"/>
            </a:pPr>
            <a:r>
              <a:rPr lang="en-US" sz="2499">
                <a:solidFill>
                  <a:srgbClr val="000000"/>
                </a:solidFill>
                <a:latin typeface="Raleway 1"/>
              </a:rPr>
              <a:t>USER USER AKU ITU AKU\n\nKU TAU MATAMU SIPIT TAPI DILIAT DARI MANA ITU AKU' </a:t>
            </a:r>
          </a:p>
          <a:p>
            <a:pPr marL="539749" indent="-269875" lvl="1">
              <a:lnSpc>
                <a:spcPts val="4999"/>
              </a:lnSpc>
              <a:buFont typeface="Arial"/>
              <a:buChar char="•"/>
            </a:pPr>
            <a:r>
              <a:rPr lang="en-US" sz="2499">
                <a:solidFill>
                  <a:srgbClr val="000000"/>
                </a:solidFill>
                <a:latin typeface="Raleway 1"/>
              </a:rPr>
              <a:t>USER USER Kaum cebong kapir udah keliatan dongoknya dari awal tambah dongok lagi hahahah'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1596511"/>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3932">
            <a:off x="13063879" y="-3188786"/>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5" id="5"/>
          <p:cNvSpPr txBox="true"/>
          <p:nvPr/>
        </p:nvSpPr>
        <p:spPr>
          <a:xfrm rot="0">
            <a:off x="3854213" y="198368"/>
            <a:ext cx="10142544"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Tweet Cleansing</a:t>
            </a:r>
          </a:p>
        </p:txBody>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TextBox 9" id="9"/>
          <p:cNvSpPr txBox="true"/>
          <p:nvPr/>
        </p:nvSpPr>
        <p:spPr>
          <a:xfrm rot="0">
            <a:off x="492417" y="1994087"/>
            <a:ext cx="3923239" cy="579120"/>
          </a:xfrm>
          <a:prstGeom prst="rect">
            <a:avLst/>
          </a:prstGeom>
        </p:spPr>
        <p:txBody>
          <a:bodyPr anchor="t" rtlCol="false" tIns="0" lIns="0" bIns="0" rIns="0">
            <a:spAutoFit/>
          </a:bodyPr>
          <a:lstStyle/>
          <a:p>
            <a:pPr algn="ctr">
              <a:lnSpc>
                <a:spcPts val="4890"/>
              </a:lnSpc>
            </a:pPr>
            <a:r>
              <a:rPr lang="en-US" sz="3000">
                <a:solidFill>
                  <a:srgbClr val="000000"/>
                </a:solidFill>
                <a:latin typeface="Raleway 1 Bold"/>
              </a:rPr>
              <a:t>AFTER</a:t>
            </a:r>
          </a:p>
        </p:txBody>
      </p:sp>
      <p:sp>
        <p:nvSpPr>
          <p:cNvPr name="TextBox 10" id="10"/>
          <p:cNvSpPr txBox="true"/>
          <p:nvPr/>
        </p:nvSpPr>
        <p:spPr>
          <a:xfrm rot="0">
            <a:off x="2454036" y="2986222"/>
            <a:ext cx="13908610" cy="5603875"/>
          </a:xfrm>
          <a:prstGeom prst="rect">
            <a:avLst/>
          </a:prstGeom>
        </p:spPr>
        <p:txBody>
          <a:bodyPr anchor="t" rtlCol="false" tIns="0" lIns="0" bIns="0" rIns="0">
            <a:spAutoFit/>
          </a:bodyPr>
          <a:lstStyle/>
          <a:p>
            <a:pPr marL="539749" indent="-269875" lvl="1">
              <a:lnSpc>
                <a:spcPts val="4999"/>
              </a:lnSpc>
              <a:buFont typeface="Arial"/>
              <a:buChar char="•"/>
            </a:pPr>
            <a:r>
              <a:rPr lang="en-US" sz="2499">
                <a:solidFill>
                  <a:srgbClr val="000000"/>
                </a:solidFill>
                <a:latin typeface="Raleway 1"/>
              </a:rPr>
              <a:t>- disaat semua cowok berusaha melacak perhatian gue. loe lantas remehkan perhatian yg gue kasih khusus ke elo. basic elo cowok bego ! ! !' </a:t>
            </a:r>
          </a:p>
          <a:p>
            <a:pPr marL="539749" indent="-269875" lvl="1">
              <a:lnSpc>
                <a:spcPts val="4999"/>
              </a:lnSpc>
              <a:buFont typeface="Arial"/>
              <a:buChar char="•"/>
            </a:pPr>
            <a:r>
              <a:rPr lang="en-US" sz="2499">
                <a:solidFill>
                  <a:srgbClr val="000000"/>
                </a:solidFill>
                <a:latin typeface="Raleway 1"/>
              </a:rPr>
              <a:t>: siapa yang telat ngasih tau elu?edan sarap gue bergaul dengan cigax jifla calis sama siapa noh licew juga' </a:t>
            </a:r>
          </a:p>
          <a:p>
            <a:pPr marL="539749" indent="-269875" lvl="1">
              <a:lnSpc>
                <a:spcPts val="4999"/>
              </a:lnSpc>
              <a:buFont typeface="Arial"/>
              <a:buChar char="•"/>
            </a:pPr>
            <a:r>
              <a:rPr lang="en-US" sz="2499">
                <a:solidFill>
                  <a:srgbClr val="000000"/>
                </a:solidFill>
                <a:latin typeface="Raleway 1"/>
              </a:rPr>
              <a:t>41. Kadang aku berfikir, kenapa aku tetap percaya pada Tuhan padahal aku selalu jatuh berkali-kali. Kadang aku merasa Tuhan itu ninggalkan aku sendirian. Ketika orangtuaku berencana berpisah, ketika kakakku lebih memilih jadi Kristen. Ketika aku anak ter </a:t>
            </a:r>
          </a:p>
          <a:p>
            <a:pPr marL="539749" indent="-269875" lvl="1">
              <a:lnSpc>
                <a:spcPts val="4999"/>
              </a:lnSpc>
              <a:buFont typeface="Arial"/>
              <a:buChar char="•"/>
            </a:pPr>
            <a:r>
              <a:rPr lang="en-US" sz="2499">
                <a:solidFill>
                  <a:srgbClr val="000000"/>
                </a:solidFill>
                <a:latin typeface="Raleway 1"/>
              </a:rPr>
              <a:t>     AKU ITU AKU\n\nKU TAU MATAMU SIPIT TAPI DILIAT DARI MANA ITU AKU' </a:t>
            </a:r>
          </a:p>
          <a:p>
            <a:pPr marL="539749" indent="-269875" lvl="1">
              <a:lnSpc>
                <a:spcPts val="4999"/>
              </a:lnSpc>
              <a:buFont typeface="Arial"/>
              <a:buChar char="•"/>
            </a:pPr>
            <a:r>
              <a:rPr lang="en-US" sz="2499">
                <a:solidFill>
                  <a:srgbClr val="000000"/>
                </a:solidFill>
                <a:latin typeface="Raleway 1"/>
              </a:rPr>
              <a:t>     Kaum cebong kapir udah keliatan dongoknya dari awal tambah dongok lagi hahahah'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1596511"/>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3932">
            <a:off x="13063879" y="-3188786"/>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5" id="5"/>
          <p:cNvSpPr txBox="true"/>
          <p:nvPr/>
        </p:nvSpPr>
        <p:spPr>
          <a:xfrm rot="0">
            <a:off x="5198919" y="198368"/>
            <a:ext cx="789016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Noice Removal</a:t>
            </a:r>
          </a:p>
        </p:txBody>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TextBox 9" id="9"/>
          <p:cNvSpPr txBox="true"/>
          <p:nvPr/>
        </p:nvSpPr>
        <p:spPr>
          <a:xfrm rot="0">
            <a:off x="492417" y="1994087"/>
            <a:ext cx="3923239" cy="579120"/>
          </a:xfrm>
          <a:prstGeom prst="rect">
            <a:avLst/>
          </a:prstGeom>
        </p:spPr>
        <p:txBody>
          <a:bodyPr anchor="t" rtlCol="false" tIns="0" lIns="0" bIns="0" rIns="0">
            <a:spAutoFit/>
          </a:bodyPr>
          <a:lstStyle/>
          <a:p>
            <a:pPr algn="ctr">
              <a:lnSpc>
                <a:spcPts val="4890"/>
              </a:lnSpc>
            </a:pPr>
            <a:r>
              <a:rPr lang="en-US" sz="3000">
                <a:solidFill>
                  <a:srgbClr val="000000"/>
                </a:solidFill>
                <a:latin typeface="Raleway 1 Bold"/>
              </a:rPr>
              <a:t>AFTER</a:t>
            </a:r>
          </a:p>
        </p:txBody>
      </p:sp>
      <p:sp>
        <p:nvSpPr>
          <p:cNvPr name="TextBox 10" id="10"/>
          <p:cNvSpPr txBox="true"/>
          <p:nvPr/>
        </p:nvSpPr>
        <p:spPr>
          <a:xfrm rot="0">
            <a:off x="2454036" y="2986222"/>
            <a:ext cx="13908610" cy="5603875"/>
          </a:xfrm>
          <a:prstGeom prst="rect">
            <a:avLst/>
          </a:prstGeom>
        </p:spPr>
        <p:txBody>
          <a:bodyPr anchor="t" rtlCol="false" tIns="0" lIns="0" bIns="0" rIns="0">
            <a:spAutoFit/>
          </a:bodyPr>
          <a:lstStyle/>
          <a:p>
            <a:pPr marL="539749" indent="-269875" lvl="1">
              <a:lnSpc>
                <a:spcPts val="4999"/>
              </a:lnSpc>
              <a:buFont typeface="Arial"/>
              <a:buChar char="•"/>
            </a:pPr>
            <a:r>
              <a:rPr lang="en-US" sz="2499">
                <a:solidFill>
                  <a:srgbClr val="000000"/>
                </a:solidFill>
                <a:latin typeface="Raleway 1"/>
              </a:rPr>
              <a:t>disaat semua cowok berusaha melacak perhatian gue loe lantas remehkan perhatian yg gue kasih khusus ke elo basic elo cowok bego </a:t>
            </a:r>
          </a:p>
          <a:p>
            <a:pPr marL="539749" indent="-269875" lvl="1">
              <a:lnSpc>
                <a:spcPts val="4999"/>
              </a:lnSpc>
              <a:buFont typeface="Arial"/>
              <a:buChar char="•"/>
            </a:pPr>
            <a:r>
              <a:rPr lang="en-US" sz="2499">
                <a:solidFill>
                  <a:srgbClr val="000000"/>
                </a:solidFill>
                <a:latin typeface="Raleway 1"/>
              </a:rPr>
              <a:t>siapa yang telat ngasih tau eluedan sarap gue bergaul dengan cigax jifla calis sama siapa noh licew juga </a:t>
            </a:r>
          </a:p>
          <a:p>
            <a:pPr marL="539749" indent="-269875" lvl="1">
              <a:lnSpc>
                <a:spcPts val="4999"/>
              </a:lnSpc>
              <a:buFont typeface="Arial"/>
              <a:buChar char="•"/>
            </a:pPr>
            <a:r>
              <a:rPr lang="en-US" sz="2499">
                <a:solidFill>
                  <a:srgbClr val="000000"/>
                </a:solidFill>
                <a:latin typeface="Raleway 1"/>
              </a:rPr>
              <a:t>kadang aku berfikir kenapa aku tetap percaya pada tuhan padahal aku selalu jatuh berkalikali kadang aku merasa tuhan itu ninggalkan aku sendirian ketika orangtuaku berencana berpisah ketika kakakku lebih memilih jadi kristen ketika aku anak ter </a:t>
            </a:r>
          </a:p>
          <a:p>
            <a:pPr marL="539749" indent="-269875" lvl="1">
              <a:lnSpc>
                <a:spcPts val="4999"/>
              </a:lnSpc>
              <a:buFont typeface="Arial"/>
              <a:buChar char="•"/>
            </a:pPr>
            <a:r>
              <a:rPr lang="en-US" sz="2499">
                <a:solidFill>
                  <a:srgbClr val="000000"/>
                </a:solidFill>
                <a:latin typeface="Raleway 1"/>
              </a:rPr>
              <a:t>aku itu akunnku tau matamu sipit tapi diliat dari mana itu aku </a:t>
            </a:r>
          </a:p>
          <a:p>
            <a:pPr marL="539749" indent="-269875" lvl="1">
              <a:lnSpc>
                <a:spcPts val="4999"/>
              </a:lnSpc>
              <a:buFont typeface="Arial"/>
              <a:buChar char="•"/>
            </a:pPr>
            <a:r>
              <a:rPr lang="en-US" sz="2499">
                <a:solidFill>
                  <a:srgbClr val="000000"/>
                </a:solidFill>
                <a:latin typeface="Raleway 1"/>
              </a:rPr>
              <a:t>kaum cebong kapir udah keliatan dongoknya dari awal tambah dongok lagi hahahah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1596511"/>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3932">
            <a:off x="13063879" y="-3188786"/>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5" id="5"/>
          <p:cNvSpPr txBox="true"/>
          <p:nvPr/>
        </p:nvSpPr>
        <p:spPr>
          <a:xfrm rot="0">
            <a:off x="5198919" y="198368"/>
            <a:ext cx="789016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Tokenization</a:t>
            </a:r>
          </a:p>
        </p:txBody>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TextBox 9" id="9"/>
          <p:cNvSpPr txBox="true"/>
          <p:nvPr/>
        </p:nvSpPr>
        <p:spPr>
          <a:xfrm rot="0">
            <a:off x="492417" y="1994087"/>
            <a:ext cx="3923239" cy="579120"/>
          </a:xfrm>
          <a:prstGeom prst="rect">
            <a:avLst/>
          </a:prstGeom>
        </p:spPr>
        <p:txBody>
          <a:bodyPr anchor="t" rtlCol="false" tIns="0" lIns="0" bIns="0" rIns="0">
            <a:spAutoFit/>
          </a:bodyPr>
          <a:lstStyle/>
          <a:p>
            <a:pPr algn="ctr">
              <a:lnSpc>
                <a:spcPts val="4890"/>
              </a:lnSpc>
            </a:pPr>
            <a:r>
              <a:rPr lang="en-US" sz="3000">
                <a:solidFill>
                  <a:srgbClr val="000000"/>
                </a:solidFill>
                <a:latin typeface="Raleway 1 Bold"/>
              </a:rPr>
              <a:t>AFTER</a:t>
            </a:r>
          </a:p>
        </p:txBody>
      </p:sp>
      <p:sp>
        <p:nvSpPr>
          <p:cNvPr name="TextBox 10" id="10"/>
          <p:cNvSpPr txBox="true"/>
          <p:nvPr/>
        </p:nvSpPr>
        <p:spPr>
          <a:xfrm rot="0">
            <a:off x="2454036" y="2986222"/>
            <a:ext cx="13908610" cy="6861175"/>
          </a:xfrm>
          <a:prstGeom prst="rect">
            <a:avLst/>
          </a:prstGeom>
        </p:spPr>
        <p:txBody>
          <a:bodyPr anchor="t" rtlCol="false" tIns="0" lIns="0" bIns="0" rIns="0">
            <a:spAutoFit/>
          </a:bodyPr>
          <a:lstStyle/>
          <a:p>
            <a:pPr marL="539749" indent="-269875" lvl="1">
              <a:lnSpc>
                <a:spcPts val="4999"/>
              </a:lnSpc>
              <a:buFont typeface="Arial"/>
              <a:buChar char="•"/>
            </a:pPr>
            <a:r>
              <a:rPr lang="en-US" sz="2499">
                <a:solidFill>
                  <a:srgbClr val="000000"/>
                </a:solidFill>
                <a:latin typeface="Raleway 1"/>
              </a:rPr>
              <a:t>['disaat', 'semua', 'cowok', 'berusaha', 'melacak', 'perhatian', 'gue', 'loe', 'lantas', 'remehkan', 'perhatian', 'yg', 'gue', 'kasih', 'khusus', 'ke', 'elo', 'basic', 'elo', 'cowok', 'bego'] </a:t>
            </a:r>
          </a:p>
          <a:p>
            <a:pPr marL="539749" indent="-269875" lvl="1">
              <a:lnSpc>
                <a:spcPts val="4999"/>
              </a:lnSpc>
              <a:buFont typeface="Arial"/>
              <a:buChar char="•"/>
            </a:pPr>
            <a:r>
              <a:rPr lang="en-US" sz="2499">
                <a:solidFill>
                  <a:srgbClr val="000000"/>
                </a:solidFill>
                <a:latin typeface="Raleway 1"/>
              </a:rPr>
              <a:t>['siapa', 'yang', 'telat', 'ngasih', 'tau', 'eluedan', 'sarap', 'gue', 'bergaul', 'dengan', 'cigax', 'jifla', 'calis', 'sama', 'siapa', 'noh', 'licew', 'juga'] </a:t>
            </a:r>
          </a:p>
          <a:p>
            <a:pPr marL="539749" indent="-269875" lvl="1">
              <a:lnSpc>
                <a:spcPts val="4999"/>
              </a:lnSpc>
              <a:buFont typeface="Arial"/>
              <a:buChar char="•"/>
            </a:pPr>
            <a:r>
              <a:rPr lang="en-US" sz="2499">
                <a:solidFill>
                  <a:srgbClr val="000000"/>
                </a:solidFill>
                <a:latin typeface="Raleway 1"/>
              </a:rPr>
              <a:t>['kadang', 'aku', 'berfikir', 'kenapa', 'aku', 'tetap', 'percaya', 'pada', 'tuhan', 'padahal', 'aku', 'selalu', 'jatuh', 'berkalikali', 'kadang', 'aku', 'merasa', 'tuhan', 'itu', 'ninggalkan', 'aku', 'sendirian', 'ketika', 'orangtuaku', 'berencana', 'berpisah', 'ketika', 'kakakku', 'lebih', 'memilih', 'jadi', 'kristen', 'ketika', 'aku', 'anak', 'ter'] </a:t>
            </a:r>
          </a:p>
          <a:p>
            <a:pPr marL="539749" indent="-269875" lvl="1">
              <a:lnSpc>
                <a:spcPts val="4999"/>
              </a:lnSpc>
              <a:buFont typeface="Arial"/>
              <a:buChar char="•"/>
            </a:pPr>
            <a:r>
              <a:rPr lang="en-US" sz="2499">
                <a:solidFill>
                  <a:srgbClr val="000000"/>
                </a:solidFill>
                <a:latin typeface="Raleway 1"/>
              </a:rPr>
              <a:t>['aku', 'itu', 'akunnku', 'tau', 'matamu', 'sipit', 'tapi', 'diliat', 'dari', 'mana', 'itu', 'aku'] </a:t>
            </a:r>
          </a:p>
          <a:p>
            <a:pPr marL="539749" indent="-269875" lvl="1">
              <a:lnSpc>
                <a:spcPts val="4999"/>
              </a:lnSpc>
              <a:buFont typeface="Arial"/>
              <a:buChar char="•"/>
            </a:pPr>
            <a:r>
              <a:rPr lang="en-US" sz="2499">
                <a:solidFill>
                  <a:srgbClr val="000000"/>
                </a:solidFill>
                <a:latin typeface="Raleway 1"/>
              </a:rPr>
              <a:t>['kaum', 'cebong', 'kapir', 'udah', 'keliatan', 'dongoknya', 'dari', 'awal', 'tambah', 'dongok', 'lagi', 'hahahah']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1596511"/>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93932">
            <a:off x="13063879" y="-3188786"/>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5" id="5"/>
          <p:cNvSpPr txBox="true"/>
          <p:nvPr/>
        </p:nvSpPr>
        <p:spPr>
          <a:xfrm rot="0">
            <a:off x="5198919" y="198368"/>
            <a:ext cx="789016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Normalization</a:t>
            </a:r>
          </a:p>
        </p:txBody>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TextBox 9" id="9"/>
          <p:cNvSpPr txBox="true"/>
          <p:nvPr/>
        </p:nvSpPr>
        <p:spPr>
          <a:xfrm rot="0">
            <a:off x="492417" y="1994087"/>
            <a:ext cx="3923239" cy="579120"/>
          </a:xfrm>
          <a:prstGeom prst="rect">
            <a:avLst/>
          </a:prstGeom>
        </p:spPr>
        <p:txBody>
          <a:bodyPr anchor="t" rtlCol="false" tIns="0" lIns="0" bIns="0" rIns="0">
            <a:spAutoFit/>
          </a:bodyPr>
          <a:lstStyle/>
          <a:p>
            <a:pPr algn="ctr">
              <a:lnSpc>
                <a:spcPts val="4890"/>
              </a:lnSpc>
            </a:pPr>
            <a:r>
              <a:rPr lang="en-US" sz="3000">
                <a:solidFill>
                  <a:srgbClr val="000000"/>
                </a:solidFill>
                <a:latin typeface="Raleway 1 Bold"/>
              </a:rPr>
              <a:t>AFTER</a:t>
            </a:r>
          </a:p>
        </p:txBody>
      </p:sp>
      <p:sp>
        <p:nvSpPr>
          <p:cNvPr name="TextBox 10" id="10"/>
          <p:cNvSpPr txBox="true"/>
          <p:nvPr/>
        </p:nvSpPr>
        <p:spPr>
          <a:xfrm rot="0">
            <a:off x="2454036" y="2986222"/>
            <a:ext cx="14805264" cy="6861175"/>
          </a:xfrm>
          <a:prstGeom prst="rect">
            <a:avLst/>
          </a:prstGeom>
        </p:spPr>
        <p:txBody>
          <a:bodyPr anchor="t" rtlCol="false" tIns="0" lIns="0" bIns="0" rIns="0">
            <a:spAutoFit/>
          </a:bodyPr>
          <a:lstStyle/>
          <a:p>
            <a:pPr marL="539749" indent="-269875" lvl="1">
              <a:lnSpc>
                <a:spcPts val="4999"/>
              </a:lnSpc>
              <a:buFont typeface="Arial"/>
              <a:buChar char="•"/>
            </a:pPr>
            <a:r>
              <a:rPr lang="en-US" sz="2499">
                <a:solidFill>
                  <a:srgbClr val="000000"/>
                </a:solidFill>
                <a:latin typeface="Raleway 1"/>
              </a:rPr>
              <a:t>['di saat', 'semua', 'cowok', 'berusaha', 'melacak', 'perhatian', 'saya', 'kamu', 'lantas', 'remehkan', 'perhatian', 'yang', 'saya', 'kasih', 'khusus', 'ke', 'kamu', 'basic', 'kamu', 'cowok', 'bego'] </a:t>
            </a:r>
          </a:p>
          <a:p>
            <a:pPr marL="539749" indent="-269875" lvl="1">
              <a:lnSpc>
                <a:spcPts val="4999"/>
              </a:lnSpc>
              <a:buFont typeface="Arial"/>
              <a:buChar char="•"/>
            </a:pPr>
            <a:r>
              <a:rPr lang="en-US" sz="2499">
                <a:solidFill>
                  <a:srgbClr val="000000"/>
                </a:solidFill>
                <a:latin typeface="Raleway 1"/>
              </a:rPr>
              <a:t>['siapa', 'yang', 'terlambat', 'ngasih', 'tahu', 'eluedan', 'sarap', 'saya', 'bergaul', 'dengan', 'cigax', 'jifla', 'calis', 'sama', 'siapa', 'itu', 'licew', 'juga'] </a:t>
            </a:r>
          </a:p>
          <a:p>
            <a:pPr marL="539749" indent="-269875" lvl="1">
              <a:lnSpc>
                <a:spcPts val="4999"/>
              </a:lnSpc>
              <a:buFont typeface="Arial"/>
              <a:buChar char="•"/>
            </a:pPr>
            <a:r>
              <a:rPr lang="en-US" sz="2499">
                <a:solidFill>
                  <a:srgbClr val="000000"/>
                </a:solidFill>
                <a:latin typeface="Raleway 1"/>
              </a:rPr>
              <a:t>['kadang', 'aku', 'berpikir', 'kenapa', 'aku', 'tetap', 'percaya', 'pada', 'tuhan', 'padahal', 'aku', 'selalu', 'jatuh', 'berkalikali', 'kadang', 'aku', 'merasa', 'tuhan', 'itu', 'meninggalkan', 'aku', 'sendirian', 'ketika', 'orang tuaku', 'berencana', 'berpisah', 'ketika', 'kakakku', 'lebih', 'memilih', 'jadi', 'kristen', 'ketika', 'aku', 'anak', 'ter'] </a:t>
            </a:r>
          </a:p>
          <a:p>
            <a:pPr marL="539749" indent="-269875" lvl="1">
              <a:lnSpc>
                <a:spcPts val="4999"/>
              </a:lnSpc>
              <a:buFont typeface="Arial"/>
              <a:buChar char="•"/>
            </a:pPr>
            <a:r>
              <a:rPr lang="en-US" sz="2499">
                <a:solidFill>
                  <a:srgbClr val="000000"/>
                </a:solidFill>
                <a:latin typeface="Raleway 1"/>
              </a:rPr>
              <a:t>['aku', 'itu', 'akunnku', 'tahu', 'matamu', 'sipit', 'tapi', 'dilihat', 'dari', 'mana', 'itu', 'aku'] </a:t>
            </a:r>
          </a:p>
          <a:p>
            <a:pPr marL="539749" indent="-269875" lvl="1">
              <a:lnSpc>
                <a:spcPts val="4999"/>
              </a:lnSpc>
              <a:buFont typeface="Arial"/>
              <a:buChar char="•"/>
            </a:pPr>
            <a:r>
              <a:rPr lang="en-US" sz="2499">
                <a:solidFill>
                  <a:srgbClr val="000000"/>
                </a:solidFill>
                <a:latin typeface="Raleway 1"/>
              </a:rPr>
              <a:t>['kaum', 'cebong', 'kafir', 'sudah', 'kelihatan', 'dongoknya', 'dari', 'awal', 'tambah', 'dungu', 'lagi', 'haha']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DAFxfks9BDk</dc:identifier>
  <dcterms:modified xsi:type="dcterms:W3CDTF">2011-08-01T06:04:30Z</dcterms:modified>
  <cp:revision>1</cp:revision>
  <dc:title>Text Classification</dc:title>
</cp:coreProperties>
</file>